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1" r:id="rId6"/>
    <p:sldId id="269" r:id="rId7"/>
    <p:sldId id="263" r:id="rId8"/>
    <p:sldId id="264" r:id="rId9"/>
    <p:sldId id="265" r:id="rId10"/>
    <p:sldId id="266" r:id="rId11"/>
    <p:sldId id="267" r:id="rId12"/>
    <p:sldId id="270"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32"/>
  </p:normalViewPr>
  <p:slideViewPr>
    <p:cSldViewPr snapToGrid="0">
      <p:cViewPr varScale="1">
        <p:scale>
          <a:sx n="121" d="100"/>
          <a:sy n="121" d="100"/>
        </p:scale>
        <p:origin x="200" y="4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43BF3-87B9-759B-52EE-9166475F50E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20AE5A0-BDA5-43A7-AA8D-18B7080847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33B093F-05F9-6B77-8BD3-5C23C33E928D}"/>
              </a:ext>
            </a:extLst>
          </p:cNvPr>
          <p:cNvSpPr>
            <a:spLocks noGrp="1"/>
          </p:cNvSpPr>
          <p:nvPr>
            <p:ph type="dt" sz="half" idx="10"/>
          </p:nvPr>
        </p:nvSpPr>
        <p:spPr/>
        <p:txBody>
          <a:bodyPr/>
          <a:lstStyle/>
          <a:p>
            <a:fld id="{E7646F00-F106-ED46-BAB1-FB56C433D381}" type="datetimeFigureOut">
              <a:rPr lang="en-US" smtClean="0"/>
              <a:t>12/7/23</a:t>
            </a:fld>
            <a:endParaRPr lang="en-US"/>
          </a:p>
        </p:txBody>
      </p:sp>
      <p:sp>
        <p:nvSpPr>
          <p:cNvPr id="5" name="Footer Placeholder 4">
            <a:extLst>
              <a:ext uri="{FF2B5EF4-FFF2-40B4-BE49-F238E27FC236}">
                <a16:creationId xmlns:a16="http://schemas.microsoft.com/office/drawing/2014/main" id="{6D856DFD-45DD-F593-AFFB-5EFAED14A8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04ABB3-0BD4-F621-6B90-CDB90B1A4A53}"/>
              </a:ext>
            </a:extLst>
          </p:cNvPr>
          <p:cNvSpPr>
            <a:spLocks noGrp="1"/>
          </p:cNvSpPr>
          <p:nvPr>
            <p:ph type="sldNum" sz="quarter" idx="12"/>
          </p:nvPr>
        </p:nvSpPr>
        <p:spPr/>
        <p:txBody>
          <a:bodyPr/>
          <a:lstStyle/>
          <a:p>
            <a:fld id="{1C3B2F38-E5A8-D04D-B00A-ECBCE5CB181C}" type="slidenum">
              <a:rPr lang="en-US" smtClean="0"/>
              <a:t>‹#›</a:t>
            </a:fld>
            <a:endParaRPr lang="en-US"/>
          </a:p>
        </p:txBody>
      </p:sp>
    </p:spTree>
    <p:extLst>
      <p:ext uri="{BB962C8B-B14F-4D97-AF65-F5344CB8AC3E}">
        <p14:creationId xmlns:p14="http://schemas.microsoft.com/office/powerpoint/2010/main" val="33685119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E5BCA-E6E5-DB03-E4A1-D89D00985B7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9F86EE9-CA7B-C4F5-3FE7-41C89993D6D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864CB3-066B-C0C9-FDBC-07DD9D43F002}"/>
              </a:ext>
            </a:extLst>
          </p:cNvPr>
          <p:cNvSpPr>
            <a:spLocks noGrp="1"/>
          </p:cNvSpPr>
          <p:nvPr>
            <p:ph type="dt" sz="half" idx="10"/>
          </p:nvPr>
        </p:nvSpPr>
        <p:spPr/>
        <p:txBody>
          <a:bodyPr/>
          <a:lstStyle/>
          <a:p>
            <a:fld id="{E7646F00-F106-ED46-BAB1-FB56C433D381}" type="datetimeFigureOut">
              <a:rPr lang="en-US" smtClean="0"/>
              <a:t>12/7/23</a:t>
            </a:fld>
            <a:endParaRPr lang="en-US"/>
          </a:p>
        </p:txBody>
      </p:sp>
      <p:sp>
        <p:nvSpPr>
          <p:cNvPr id="5" name="Footer Placeholder 4">
            <a:extLst>
              <a:ext uri="{FF2B5EF4-FFF2-40B4-BE49-F238E27FC236}">
                <a16:creationId xmlns:a16="http://schemas.microsoft.com/office/drawing/2014/main" id="{32000279-F0C8-880F-10E2-D219E1B3F5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94F064-2CE7-15D1-16FB-881B00CD3769}"/>
              </a:ext>
            </a:extLst>
          </p:cNvPr>
          <p:cNvSpPr>
            <a:spLocks noGrp="1"/>
          </p:cNvSpPr>
          <p:nvPr>
            <p:ph type="sldNum" sz="quarter" idx="12"/>
          </p:nvPr>
        </p:nvSpPr>
        <p:spPr/>
        <p:txBody>
          <a:bodyPr/>
          <a:lstStyle/>
          <a:p>
            <a:fld id="{1C3B2F38-E5A8-D04D-B00A-ECBCE5CB181C}" type="slidenum">
              <a:rPr lang="en-US" smtClean="0"/>
              <a:t>‹#›</a:t>
            </a:fld>
            <a:endParaRPr lang="en-US"/>
          </a:p>
        </p:txBody>
      </p:sp>
    </p:spTree>
    <p:extLst>
      <p:ext uri="{BB962C8B-B14F-4D97-AF65-F5344CB8AC3E}">
        <p14:creationId xmlns:p14="http://schemas.microsoft.com/office/powerpoint/2010/main" val="11021390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528442D-E842-640F-AA16-F7672A821A6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5BDB610-4613-724B-D1EA-676D6FF3A32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F3CB89-8F1C-0ED6-DAAE-11C647F862DD}"/>
              </a:ext>
            </a:extLst>
          </p:cNvPr>
          <p:cNvSpPr>
            <a:spLocks noGrp="1"/>
          </p:cNvSpPr>
          <p:nvPr>
            <p:ph type="dt" sz="half" idx="10"/>
          </p:nvPr>
        </p:nvSpPr>
        <p:spPr/>
        <p:txBody>
          <a:bodyPr/>
          <a:lstStyle/>
          <a:p>
            <a:fld id="{E7646F00-F106-ED46-BAB1-FB56C433D381}" type="datetimeFigureOut">
              <a:rPr lang="en-US" smtClean="0"/>
              <a:t>12/7/23</a:t>
            </a:fld>
            <a:endParaRPr lang="en-US"/>
          </a:p>
        </p:txBody>
      </p:sp>
      <p:sp>
        <p:nvSpPr>
          <p:cNvPr id="5" name="Footer Placeholder 4">
            <a:extLst>
              <a:ext uri="{FF2B5EF4-FFF2-40B4-BE49-F238E27FC236}">
                <a16:creationId xmlns:a16="http://schemas.microsoft.com/office/drawing/2014/main" id="{17489DCE-6AE7-4A52-0527-A435BBB8CF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141120-F67B-BC1B-8B14-A5BD6E294898}"/>
              </a:ext>
            </a:extLst>
          </p:cNvPr>
          <p:cNvSpPr>
            <a:spLocks noGrp="1"/>
          </p:cNvSpPr>
          <p:nvPr>
            <p:ph type="sldNum" sz="quarter" idx="12"/>
          </p:nvPr>
        </p:nvSpPr>
        <p:spPr/>
        <p:txBody>
          <a:bodyPr/>
          <a:lstStyle/>
          <a:p>
            <a:fld id="{1C3B2F38-E5A8-D04D-B00A-ECBCE5CB181C}" type="slidenum">
              <a:rPr lang="en-US" smtClean="0"/>
              <a:t>‹#›</a:t>
            </a:fld>
            <a:endParaRPr lang="en-US"/>
          </a:p>
        </p:txBody>
      </p:sp>
    </p:spTree>
    <p:extLst>
      <p:ext uri="{BB962C8B-B14F-4D97-AF65-F5344CB8AC3E}">
        <p14:creationId xmlns:p14="http://schemas.microsoft.com/office/powerpoint/2010/main" val="2427614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D456C-15E2-DA48-144B-2C87FE64668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3DFDCD7-9B2A-B1D9-96B9-8239E3AF8D0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58B9CE-EB5C-E05D-84E3-A7DC115F6CF4}"/>
              </a:ext>
            </a:extLst>
          </p:cNvPr>
          <p:cNvSpPr>
            <a:spLocks noGrp="1"/>
          </p:cNvSpPr>
          <p:nvPr>
            <p:ph type="dt" sz="half" idx="10"/>
          </p:nvPr>
        </p:nvSpPr>
        <p:spPr/>
        <p:txBody>
          <a:bodyPr/>
          <a:lstStyle/>
          <a:p>
            <a:fld id="{E7646F00-F106-ED46-BAB1-FB56C433D381}" type="datetimeFigureOut">
              <a:rPr lang="en-US" smtClean="0"/>
              <a:t>12/7/23</a:t>
            </a:fld>
            <a:endParaRPr lang="en-US"/>
          </a:p>
        </p:txBody>
      </p:sp>
      <p:sp>
        <p:nvSpPr>
          <p:cNvPr id="5" name="Footer Placeholder 4">
            <a:extLst>
              <a:ext uri="{FF2B5EF4-FFF2-40B4-BE49-F238E27FC236}">
                <a16:creationId xmlns:a16="http://schemas.microsoft.com/office/drawing/2014/main" id="{D8939B6D-25BA-BD98-E4F0-CDAD73894E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AEB949-BE7D-791C-8B12-D9C6131BF8A2}"/>
              </a:ext>
            </a:extLst>
          </p:cNvPr>
          <p:cNvSpPr>
            <a:spLocks noGrp="1"/>
          </p:cNvSpPr>
          <p:nvPr>
            <p:ph type="sldNum" sz="quarter" idx="12"/>
          </p:nvPr>
        </p:nvSpPr>
        <p:spPr/>
        <p:txBody>
          <a:bodyPr/>
          <a:lstStyle/>
          <a:p>
            <a:fld id="{1C3B2F38-E5A8-D04D-B00A-ECBCE5CB181C}" type="slidenum">
              <a:rPr lang="en-US" smtClean="0"/>
              <a:t>‹#›</a:t>
            </a:fld>
            <a:endParaRPr lang="en-US"/>
          </a:p>
        </p:txBody>
      </p:sp>
    </p:spTree>
    <p:extLst>
      <p:ext uri="{BB962C8B-B14F-4D97-AF65-F5344CB8AC3E}">
        <p14:creationId xmlns:p14="http://schemas.microsoft.com/office/powerpoint/2010/main" val="2489179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72EB9-7EAE-B8A5-3A9F-5ACCAFB91C2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85C2129-B62F-3244-AB5F-DC2138BB0F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A0619AB-247E-8215-2865-281B613407BD}"/>
              </a:ext>
            </a:extLst>
          </p:cNvPr>
          <p:cNvSpPr>
            <a:spLocks noGrp="1"/>
          </p:cNvSpPr>
          <p:nvPr>
            <p:ph type="dt" sz="half" idx="10"/>
          </p:nvPr>
        </p:nvSpPr>
        <p:spPr/>
        <p:txBody>
          <a:bodyPr/>
          <a:lstStyle/>
          <a:p>
            <a:fld id="{E7646F00-F106-ED46-BAB1-FB56C433D381}" type="datetimeFigureOut">
              <a:rPr lang="en-US" smtClean="0"/>
              <a:t>12/7/23</a:t>
            </a:fld>
            <a:endParaRPr lang="en-US"/>
          </a:p>
        </p:txBody>
      </p:sp>
      <p:sp>
        <p:nvSpPr>
          <p:cNvPr id="5" name="Footer Placeholder 4">
            <a:extLst>
              <a:ext uri="{FF2B5EF4-FFF2-40B4-BE49-F238E27FC236}">
                <a16:creationId xmlns:a16="http://schemas.microsoft.com/office/drawing/2014/main" id="{7DEE6F7C-EE81-DFB6-0904-5FD73DB60D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F7D541-BB1F-D969-F334-4234EE461F71}"/>
              </a:ext>
            </a:extLst>
          </p:cNvPr>
          <p:cNvSpPr>
            <a:spLocks noGrp="1"/>
          </p:cNvSpPr>
          <p:nvPr>
            <p:ph type="sldNum" sz="quarter" idx="12"/>
          </p:nvPr>
        </p:nvSpPr>
        <p:spPr/>
        <p:txBody>
          <a:bodyPr/>
          <a:lstStyle/>
          <a:p>
            <a:fld id="{1C3B2F38-E5A8-D04D-B00A-ECBCE5CB181C}" type="slidenum">
              <a:rPr lang="en-US" smtClean="0"/>
              <a:t>‹#›</a:t>
            </a:fld>
            <a:endParaRPr lang="en-US"/>
          </a:p>
        </p:txBody>
      </p:sp>
    </p:spTree>
    <p:extLst>
      <p:ext uri="{BB962C8B-B14F-4D97-AF65-F5344CB8AC3E}">
        <p14:creationId xmlns:p14="http://schemas.microsoft.com/office/powerpoint/2010/main" val="2213083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37C97-1EF4-3B10-F137-C1BF13A5F5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5018536-A94C-0399-13CD-8C8195F20E3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7C3826F-993C-9A4F-8CD5-473E4343372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B4D95FF-42D0-8806-017E-BF5A65F7F51A}"/>
              </a:ext>
            </a:extLst>
          </p:cNvPr>
          <p:cNvSpPr>
            <a:spLocks noGrp="1"/>
          </p:cNvSpPr>
          <p:nvPr>
            <p:ph type="dt" sz="half" idx="10"/>
          </p:nvPr>
        </p:nvSpPr>
        <p:spPr/>
        <p:txBody>
          <a:bodyPr/>
          <a:lstStyle/>
          <a:p>
            <a:fld id="{E7646F00-F106-ED46-BAB1-FB56C433D381}" type="datetimeFigureOut">
              <a:rPr lang="en-US" smtClean="0"/>
              <a:t>12/7/23</a:t>
            </a:fld>
            <a:endParaRPr lang="en-US"/>
          </a:p>
        </p:txBody>
      </p:sp>
      <p:sp>
        <p:nvSpPr>
          <p:cNvPr id="6" name="Footer Placeholder 5">
            <a:extLst>
              <a:ext uri="{FF2B5EF4-FFF2-40B4-BE49-F238E27FC236}">
                <a16:creationId xmlns:a16="http://schemas.microsoft.com/office/drawing/2014/main" id="{B883FC6F-5D67-1B4A-5B8C-BEADF07C5D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47259B-27D5-7B29-07C2-B85FE8B2290A}"/>
              </a:ext>
            </a:extLst>
          </p:cNvPr>
          <p:cNvSpPr>
            <a:spLocks noGrp="1"/>
          </p:cNvSpPr>
          <p:nvPr>
            <p:ph type="sldNum" sz="quarter" idx="12"/>
          </p:nvPr>
        </p:nvSpPr>
        <p:spPr/>
        <p:txBody>
          <a:bodyPr/>
          <a:lstStyle/>
          <a:p>
            <a:fld id="{1C3B2F38-E5A8-D04D-B00A-ECBCE5CB181C}" type="slidenum">
              <a:rPr lang="en-US" smtClean="0"/>
              <a:t>‹#›</a:t>
            </a:fld>
            <a:endParaRPr lang="en-US"/>
          </a:p>
        </p:txBody>
      </p:sp>
    </p:spTree>
    <p:extLst>
      <p:ext uri="{BB962C8B-B14F-4D97-AF65-F5344CB8AC3E}">
        <p14:creationId xmlns:p14="http://schemas.microsoft.com/office/powerpoint/2010/main" val="3372930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70BC9-84DB-D00C-6842-C8F93956255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2F00AEE-788C-BD65-640F-5FDE3AAA6CE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B131C52-139B-64DB-5863-B860B806F43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1D06D76-5904-9FEF-200C-0DBA88A575A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8AC7EA9-F73E-8FF8-7D0D-8E743EFB721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493ED49-094B-A214-622F-17B8021CB0FA}"/>
              </a:ext>
            </a:extLst>
          </p:cNvPr>
          <p:cNvSpPr>
            <a:spLocks noGrp="1"/>
          </p:cNvSpPr>
          <p:nvPr>
            <p:ph type="dt" sz="half" idx="10"/>
          </p:nvPr>
        </p:nvSpPr>
        <p:spPr/>
        <p:txBody>
          <a:bodyPr/>
          <a:lstStyle/>
          <a:p>
            <a:fld id="{E7646F00-F106-ED46-BAB1-FB56C433D381}" type="datetimeFigureOut">
              <a:rPr lang="en-US" smtClean="0"/>
              <a:t>12/7/23</a:t>
            </a:fld>
            <a:endParaRPr lang="en-US"/>
          </a:p>
        </p:txBody>
      </p:sp>
      <p:sp>
        <p:nvSpPr>
          <p:cNvPr id="8" name="Footer Placeholder 7">
            <a:extLst>
              <a:ext uri="{FF2B5EF4-FFF2-40B4-BE49-F238E27FC236}">
                <a16:creationId xmlns:a16="http://schemas.microsoft.com/office/drawing/2014/main" id="{8E25FDE0-EB1A-FE02-0E6F-DB4E43528A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FB2D213-8682-8437-0307-F68CBDCAE2BB}"/>
              </a:ext>
            </a:extLst>
          </p:cNvPr>
          <p:cNvSpPr>
            <a:spLocks noGrp="1"/>
          </p:cNvSpPr>
          <p:nvPr>
            <p:ph type="sldNum" sz="quarter" idx="12"/>
          </p:nvPr>
        </p:nvSpPr>
        <p:spPr/>
        <p:txBody>
          <a:bodyPr/>
          <a:lstStyle/>
          <a:p>
            <a:fld id="{1C3B2F38-E5A8-D04D-B00A-ECBCE5CB181C}" type="slidenum">
              <a:rPr lang="en-US" smtClean="0"/>
              <a:t>‹#›</a:t>
            </a:fld>
            <a:endParaRPr lang="en-US"/>
          </a:p>
        </p:txBody>
      </p:sp>
    </p:spTree>
    <p:extLst>
      <p:ext uri="{BB962C8B-B14F-4D97-AF65-F5344CB8AC3E}">
        <p14:creationId xmlns:p14="http://schemas.microsoft.com/office/powerpoint/2010/main" val="3313299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A956F-D29F-180A-DA9E-CE48CACA959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4DF2582-4CCD-C325-2396-2D5CDAD66D70}"/>
              </a:ext>
            </a:extLst>
          </p:cNvPr>
          <p:cNvSpPr>
            <a:spLocks noGrp="1"/>
          </p:cNvSpPr>
          <p:nvPr>
            <p:ph type="dt" sz="half" idx="10"/>
          </p:nvPr>
        </p:nvSpPr>
        <p:spPr/>
        <p:txBody>
          <a:bodyPr/>
          <a:lstStyle/>
          <a:p>
            <a:fld id="{E7646F00-F106-ED46-BAB1-FB56C433D381}" type="datetimeFigureOut">
              <a:rPr lang="en-US" smtClean="0"/>
              <a:t>12/7/23</a:t>
            </a:fld>
            <a:endParaRPr lang="en-US"/>
          </a:p>
        </p:txBody>
      </p:sp>
      <p:sp>
        <p:nvSpPr>
          <p:cNvPr id="4" name="Footer Placeholder 3">
            <a:extLst>
              <a:ext uri="{FF2B5EF4-FFF2-40B4-BE49-F238E27FC236}">
                <a16:creationId xmlns:a16="http://schemas.microsoft.com/office/drawing/2014/main" id="{654C645F-BE9F-BCB5-AA9C-0EF6B813C2E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F68A117-10A7-B692-6C1F-AA7BEC2257DB}"/>
              </a:ext>
            </a:extLst>
          </p:cNvPr>
          <p:cNvSpPr>
            <a:spLocks noGrp="1"/>
          </p:cNvSpPr>
          <p:nvPr>
            <p:ph type="sldNum" sz="quarter" idx="12"/>
          </p:nvPr>
        </p:nvSpPr>
        <p:spPr/>
        <p:txBody>
          <a:bodyPr/>
          <a:lstStyle/>
          <a:p>
            <a:fld id="{1C3B2F38-E5A8-D04D-B00A-ECBCE5CB181C}" type="slidenum">
              <a:rPr lang="en-US" smtClean="0"/>
              <a:t>‹#›</a:t>
            </a:fld>
            <a:endParaRPr lang="en-US"/>
          </a:p>
        </p:txBody>
      </p:sp>
    </p:spTree>
    <p:extLst>
      <p:ext uri="{BB962C8B-B14F-4D97-AF65-F5344CB8AC3E}">
        <p14:creationId xmlns:p14="http://schemas.microsoft.com/office/powerpoint/2010/main" val="3377187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F4A2392-0A27-C1F7-BE3B-CF36BCD176C2}"/>
              </a:ext>
            </a:extLst>
          </p:cNvPr>
          <p:cNvSpPr>
            <a:spLocks noGrp="1"/>
          </p:cNvSpPr>
          <p:nvPr>
            <p:ph type="dt" sz="half" idx="10"/>
          </p:nvPr>
        </p:nvSpPr>
        <p:spPr/>
        <p:txBody>
          <a:bodyPr/>
          <a:lstStyle/>
          <a:p>
            <a:fld id="{E7646F00-F106-ED46-BAB1-FB56C433D381}" type="datetimeFigureOut">
              <a:rPr lang="en-US" smtClean="0"/>
              <a:t>12/7/23</a:t>
            </a:fld>
            <a:endParaRPr lang="en-US"/>
          </a:p>
        </p:txBody>
      </p:sp>
      <p:sp>
        <p:nvSpPr>
          <p:cNvPr id="3" name="Footer Placeholder 2">
            <a:extLst>
              <a:ext uri="{FF2B5EF4-FFF2-40B4-BE49-F238E27FC236}">
                <a16:creationId xmlns:a16="http://schemas.microsoft.com/office/drawing/2014/main" id="{48FB86BA-9B63-362D-D8BC-F72906AF0D9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63C085F-3694-D23C-B698-2B3CCE2950F3}"/>
              </a:ext>
            </a:extLst>
          </p:cNvPr>
          <p:cNvSpPr>
            <a:spLocks noGrp="1"/>
          </p:cNvSpPr>
          <p:nvPr>
            <p:ph type="sldNum" sz="quarter" idx="12"/>
          </p:nvPr>
        </p:nvSpPr>
        <p:spPr/>
        <p:txBody>
          <a:bodyPr/>
          <a:lstStyle/>
          <a:p>
            <a:fld id="{1C3B2F38-E5A8-D04D-B00A-ECBCE5CB181C}" type="slidenum">
              <a:rPr lang="en-US" smtClean="0"/>
              <a:t>‹#›</a:t>
            </a:fld>
            <a:endParaRPr lang="en-US"/>
          </a:p>
        </p:txBody>
      </p:sp>
    </p:spTree>
    <p:extLst>
      <p:ext uri="{BB962C8B-B14F-4D97-AF65-F5344CB8AC3E}">
        <p14:creationId xmlns:p14="http://schemas.microsoft.com/office/powerpoint/2010/main" val="13842624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E40F5-107D-D34A-583E-9E778AC923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5E105FC-1545-A326-6E85-44F8DEF1C0D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26AF03B-636B-4D50-684D-972E2544C5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F564A4-0E79-BA2C-D5C7-54121B376D33}"/>
              </a:ext>
            </a:extLst>
          </p:cNvPr>
          <p:cNvSpPr>
            <a:spLocks noGrp="1"/>
          </p:cNvSpPr>
          <p:nvPr>
            <p:ph type="dt" sz="half" idx="10"/>
          </p:nvPr>
        </p:nvSpPr>
        <p:spPr/>
        <p:txBody>
          <a:bodyPr/>
          <a:lstStyle/>
          <a:p>
            <a:fld id="{E7646F00-F106-ED46-BAB1-FB56C433D381}" type="datetimeFigureOut">
              <a:rPr lang="en-US" smtClean="0"/>
              <a:t>12/7/23</a:t>
            </a:fld>
            <a:endParaRPr lang="en-US"/>
          </a:p>
        </p:txBody>
      </p:sp>
      <p:sp>
        <p:nvSpPr>
          <p:cNvPr id="6" name="Footer Placeholder 5">
            <a:extLst>
              <a:ext uri="{FF2B5EF4-FFF2-40B4-BE49-F238E27FC236}">
                <a16:creationId xmlns:a16="http://schemas.microsoft.com/office/drawing/2014/main" id="{54B6331A-3FFB-C519-3E08-2B2A8F9249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BB9758-5E43-C69D-F933-6C14F42E8097}"/>
              </a:ext>
            </a:extLst>
          </p:cNvPr>
          <p:cNvSpPr>
            <a:spLocks noGrp="1"/>
          </p:cNvSpPr>
          <p:nvPr>
            <p:ph type="sldNum" sz="quarter" idx="12"/>
          </p:nvPr>
        </p:nvSpPr>
        <p:spPr/>
        <p:txBody>
          <a:bodyPr/>
          <a:lstStyle/>
          <a:p>
            <a:fld id="{1C3B2F38-E5A8-D04D-B00A-ECBCE5CB181C}" type="slidenum">
              <a:rPr lang="en-US" smtClean="0"/>
              <a:t>‹#›</a:t>
            </a:fld>
            <a:endParaRPr lang="en-US"/>
          </a:p>
        </p:txBody>
      </p:sp>
    </p:spTree>
    <p:extLst>
      <p:ext uri="{BB962C8B-B14F-4D97-AF65-F5344CB8AC3E}">
        <p14:creationId xmlns:p14="http://schemas.microsoft.com/office/powerpoint/2010/main" val="26418402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15AAB-2776-9D04-D74D-F365883815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EB20206-558B-066E-35B2-E8E8364E833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372092E-CCF2-497E-17CB-7447C006B7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A1C95B3-CE3A-656B-32A2-8D0AC8D245EA}"/>
              </a:ext>
            </a:extLst>
          </p:cNvPr>
          <p:cNvSpPr>
            <a:spLocks noGrp="1"/>
          </p:cNvSpPr>
          <p:nvPr>
            <p:ph type="dt" sz="half" idx="10"/>
          </p:nvPr>
        </p:nvSpPr>
        <p:spPr/>
        <p:txBody>
          <a:bodyPr/>
          <a:lstStyle/>
          <a:p>
            <a:fld id="{E7646F00-F106-ED46-BAB1-FB56C433D381}" type="datetimeFigureOut">
              <a:rPr lang="en-US" smtClean="0"/>
              <a:t>12/7/23</a:t>
            </a:fld>
            <a:endParaRPr lang="en-US"/>
          </a:p>
        </p:txBody>
      </p:sp>
      <p:sp>
        <p:nvSpPr>
          <p:cNvPr id="6" name="Footer Placeholder 5">
            <a:extLst>
              <a:ext uri="{FF2B5EF4-FFF2-40B4-BE49-F238E27FC236}">
                <a16:creationId xmlns:a16="http://schemas.microsoft.com/office/drawing/2014/main" id="{5964E325-4818-3553-E390-5925ACFB9E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5EA71F-33AB-8606-6A70-01DFF381C801}"/>
              </a:ext>
            </a:extLst>
          </p:cNvPr>
          <p:cNvSpPr>
            <a:spLocks noGrp="1"/>
          </p:cNvSpPr>
          <p:nvPr>
            <p:ph type="sldNum" sz="quarter" idx="12"/>
          </p:nvPr>
        </p:nvSpPr>
        <p:spPr/>
        <p:txBody>
          <a:bodyPr/>
          <a:lstStyle/>
          <a:p>
            <a:fld id="{1C3B2F38-E5A8-D04D-B00A-ECBCE5CB181C}" type="slidenum">
              <a:rPr lang="en-US" smtClean="0"/>
              <a:t>‹#›</a:t>
            </a:fld>
            <a:endParaRPr lang="en-US"/>
          </a:p>
        </p:txBody>
      </p:sp>
    </p:spTree>
    <p:extLst>
      <p:ext uri="{BB962C8B-B14F-4D97-AF65-F5344CB8AC3E}">
        <p14:creationId xmlns:p14="http://schemas.microsoft.com/office/powerpoint/2010/main" val="41279356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232C481-5645-CE24-E1F6-576CE3FAB32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A9F612A-E594-4621-1FAC-CEAB55D168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E1C894-F348-BB94-F587-3B8CE9B8F7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646F00-F106-ED46-BAB1-FB56C433D381}" type="datetimeFigureOut">
              <a:rPr lang="en-US" smtClean="0"/>
              <a:t>12/7/23</a:t>
            </a:fld>
            <a:endParaRPr lang="en-US"/>
          </a:p>
        </p:txBody>
      </p:sp>
      <p:sp>
        <p:nvSpPr>
          <p:cNvPr id="5" name="Footer Placeholder 4">
            <a:extLst>
              <a:ext uri="{FF2B5EF4-FFF2-40B4-BE49-F238E27FC236}">
                <a16:creationId xmlns:a16="http://schemas.microsoft.com/office/drawing/2014/main" id="{A078696C-7D4C-E66F-F14C-13DEFC2326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D45DC57-6CD2-3475-9F46-369926D77B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3B2F38-E5A8-D04D-B00A-ECBCE5CB181C}" type="slidenum">
              <a:rPr lang="en-US" smtClean="0"/>
              <a:t>‹#›</a:t>
            </a:fld>
            <a:endParaRPr lang="en-US"/>
          </a:p>
        </p:txBody>
      </p:sp>
    </p:spTree>
    <p:extLst>
      <p:ext uri="{BB962C8B-B14F-4D97-AF65-F5344CB8AC3E}">
        <p14:creationId xmlns:p14="http://schemas.microsoft.com/office/powerpoint/2010/main" val="39241207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yegy.blogspot.com/2011/08/la-couleur-des-sentiments.html"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hyperlink" Target="https://creativecommons.org/licenses/by/3.0/"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horas-perdidas.blogspot.com/2011_12_01_archive.html" TargetMode="External"/><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filmapal.blogspot.com/2012/08/the-help-cernobily-svet-2011.html" TargetMode="External"/><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elindefilocinesnable.blogspot.com/2012_03_01_archive.html" TargetMode="External"/><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youtube.com/watch?v=mu36YYhJTb8"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misgalgasyoy.blogspot.com/2012/10/cinco-peliculas-que-he-visto-estos-dias.html?m=0" TargetMode="External"/><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UGumgT7ceHY" TargetMode="Externa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9DA8E-D2A2-D011-DD12-59AD1A2A27FF}"/>
              </a:ext>
            </a:extLst>
          </p:cNvPr>
          <p:cNvSpPr>
            <a:spLocks noGrp="1"/>
          </p:cNvSpPr>
          <p:nvPr>
            <p:ph type="ctrTitle"/>
          </p:nvPr>
        </p:nvSpPr>
        <p:spPr>
          <a:xfrm>
            <a:off x="8079978" y="741391"/>
            <a:ext cx="3369234" cy="1616203"/>
          </a:xfrm>
        </p:spPr>
        <p:txBody>
          <a:bodyPr vert="horz" lIns="91440" tIns="45720" rIns="91440" bIns="45720" rtlCol="0" anchor="b">
            <a:normAutofit/>
          </a:bodyPr>
          <a:lstStyle/>
          <a:p>
            <a:pPr algn="l"/>
            <a:r>
              <a:rPr lang="en-US" sz="3200"/>
              <a:t>Representation Project</a:t>
            </a:r>
          </a:p>
        </p:txBody>
      </p:sp>
      <p:pic>
        <p:nvPicPr>
          <p:cNvPr id="7" name="Picture 6" descr="A poster for a movie&#10;&#10;Description automatically generated">
            <a:extLst>
              <a:ext uri="{FF2B5EF4-FFF2-40B4-BE49-F238E27FC236}">
                <a16:creationId xmlns:a16="http://schemas.microsoft.com/office/drawing/2014/main" id="{124D5198-F631-5778-717A-D6A854020945}"/>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b="34346"/>
          <a:stretch/>
        </p:blipFill>
        <p:spPr>
          <a:xfrm>
            <a:off x="20" y="10"/>
            <a:ext cx="7390243" cy="6857990"/>
          </a:xfrm>
          <a:prstGeom prst="rect">
            <a:avLst/>
          </a:prstGeom>
        </p:spPr>
      </p:pic>
      <p:sp>
        <p:nvSpPr>
          <p:cNvPr id="29" name="Rectangle 28">
            <a:extLst>
              <a:ext uri="{FF2B5EF4-FFF2-40B4-BE49-F238E27FC236}">
                <a16:creationId xmlns:a16="http://schemas.microsoft.com/office/drawing/2014/main" id="{AE3A741D-C19B-960A-5803-1C58871478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879677" y="2347416"/>
            <a:ext cx="1630908" cy="7390262"/>
          </a:xfrm>
          <a:prstGeom prst="rect">
            <a:avLst/>
          </a:prstGeom>
          <a:gradFill>
            <a:gsLst>
              <a:gs pos="0">
                <a:schemeClr val="accent5"/>
              </a:gs>
              <a:gs pos="47000">
                <a:schemeClr val="accent2">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DC39DE25-0E4E-0AA7-0932-1D78C23727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flipV="1">
            <a:off x="-1919061" y="1919060"/>
            <a:ext cx="6854280" cy="3016159"/>
          </a:xfrm>
          <a:prstGeom prst="rect">
            <a:avLst/>
          </a:prstGeom>
          <a:gradFill flip="none" rotWithShape="1">
            <a:gsLst>
              <a:gs pos="0">
                <a:schemeClr val="accent5"/>
              </a:gs>
              <a:gs pos="47000">
                <a:schemeClr val="accent2">
                  <a:alpha val="0"/>
                </a:schemeClr>
              </a:gs>
            </a:gsLst>
            <a:lin ang="4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31" name="Rectangle 30">
            <a:extLst>
              <a:ext uri="{FF2B5EF4-FFF2-40B4-BE49-F238E27FC236}">
                <a16:creationId xmlns:a16="http://schemas.microsoft.com/office/drawing/2014/main" id="{8D6EA299-0840-6DEA-E670-C49AEBC87E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461657" y="4425055"/>
            <a:ext cx="2928605" cy="2432945"/>
          </a:xfrm>
          <a:prstGeom prst="rect">
            <a:avLst/>
          </a:prstGeom>
          <a:gradFill flip="none" rotWithShape="1">
            <a:gsLst>
              <a:gs pos="0">
                <a:schemeClr val="accent2"/>
              </a:gs>
              <a:gs pos="51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3" name="Subtitle 2">
            <a:extLst>
              <a:ext uri="{FF2B5EF4-FFF2-40B4-BE49-F238E27FC236}">
                <a16:creationId xmlns:a16="http://schemas.microsoft.com/office/drawing/2014/main" id="{5C704476-A476-1ACA-A138-4F379E77186E}"/>
              </a:ext>
            </a:extLst>
          </p:cNvPr>
          <p:cNvSpPr>
            <a:spLocks noGrp="1"/>
          </p:cNvSpPr>
          <p:nvPr>
            <p:ph type="subTitle" idx="1"/>
          </p:nvPr>
        </p:nvSpPr>
        <p:spPr>
          <a:xfrm>
            <a:off x="8079978" y="2533476"/>
            <a:ext cx="3369234" cy="3447832"/>
          </a:xfrm>
        </p:spPr>
        <p:txBody>
          <a:bodyPr vert="horz" lIns="91440" tIns="45720" rIns="91440" bIns="45720" rtlCol="0" anchor="t">
            <a:normAutofit/>
          </a:bodyPr>
          <a:lstStyle/>
          <a:p>
            <a:pPr indent="-228600" algn="l">
              <a:buFont typeface="Arial" panose="020B0604020202020204" pitchFamily="34" charset="0"/>
              <a:buChar char="•"/>
            </a:pPr>
            <a:r>
              <a:rPr lang="en-US" sz="2000"/>
              <a:t>“The Help” based on Kathryn Stockett's novel.</a:t>
            </a:r>
          </a:p>
          <a:p>
            <a:pPr indent="-228600" algn="l">
              <a:buFont typeface="Arial" panose="020B0604020202020204" pitchFamily="34" charset="0"/>
              <a:buChar char="•"/>
            </a:pPr>
            <a:endParaRPr lang="en-US" sz="2000"/>
          </a:p>
          <a:p>
            <a:pPr indent="-228600" algn="l">
              <a:buFont typeface="Arial" panose="020B0604020202020204" pitchFamily="34" charset="0"/>
              <a:buChar char="•"/>
            </a:pPr>
            <a:endParaRPr lang="en-US" sz="2000"/>
          </a:p>
          <a:p>
            <a:pPr indent="-228600" algn="l">
              <a:buFont typeface="Arial" panose="020B0604020202020204" pitchFamily="34" charset="0"/>
              <a:buChar char="•"/>
            </a:pPr>
            <a:r>
              <a:rPr lang="en-US" sz="2000"/>
              <a:t>MARUFU HAMIDA T00658389.</a:t>
            </a:r>
          </a:p>
        </p:txBody>
      </p:sp>
      <p:sp>
        <p:nvSpPr>
          <p:cNvPr id="8" name="TextBox 7">
            <a:extLst>
              <a:ext uri="{FF2B5EF4-FFF2-40B4-BE49-F238E27FC236}">
                <a16:creationId xmlns:a16="http://schemas.microsoft.com/office/drawing/2014/main" id="{68C414F5-FD25-D07E-0D38-D9493599B2B7}"/>
              </a:ext>
            </a:extLst>
          </p:cNvPr>
          <p:cNvSpPr txBox="1"/>
          <p:nvPr/>
        </p:nvSpPr>
        <p:spPr>
          <a:xfrm>
            <a:off x="5203446" y="6657945"/>
            <a:ext cx="2186817"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wyegy.blogspot.com/2011/08/la-couleur-des-sentiments.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Tree>
    <p:extLst>
      <p:ext uri="{BB962C8B-B14F-4D97-AF65-F5344CB8AC3E}">
        <p14:creationId xmlns:p14="http://schemas.microsoft.com/office/powerpoint/2010/main" val="12945729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in a room with other people around her&#10;&#10;Description automatically generated">
            <a:extLst>
              <a:ext uri="{FF2B5EF4-FFF2-40B4-BE49-F238E27FC236}">
                <a16:creationId xmlns:a16="http://schemas.microsoft.com/office/drawing/2014/main" id="{686A41D8-CEE1-C9AD-9FA8-C1096CA25628}"/>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r="10113"/>
          <a:stretch/>
        </p:blipFill>
        <p:spPr>
          <a:xfrm>
            <a:off x="1" y="10"/>
            <a:ext cx="9669642" cy="6857990"/>
          </a:xfrm>
          <a:prstGeom prst="rect">
            <a:avLst/>
          </a:prstGeom>
        </p:spPr>
      </p:pic>
      <p:sp>
        <p:nvSpPr>
          <p:cNvPr id="13" name="Rectangle 1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194F029-9008-65E3-B682-C8D101EE6033}"/>
              </a:ext>
            </a:extLst>
          </p:cNvPr>
          <p:cNvSpPr>
            <a:spLocks noGrp="1"/>
          </p:cNvSpPr>
          <p:nvPr>
            <p:ph type="title"/>
          </p:nvPr>
        </p:nvSpPr>
        <p:spPr>
          <a:xfrm>
            <a:off x="7531610" y="365125"/>
            <a:ext cx="3822189" cy="1899912"/>
          </a:xfrm>
        </p:spPr>
        <p:txBody>
          <a:bodyPr>
            <a:normAutofit/>
          </a:bodyPr>
          <a:lstStyle/>
          <a:p>
            <a:r>
              <a:rPr lang="en-US" sz="4000"/>
              <a:t>Decoding Cultural Symbols</a:t>
            </a:r>
          </a:p>
        </p:txBody>
      </p:sp>
      <p:sp>
        <p:nvSpPr>
          <p:cNvPr id="3" name="Content Placeholder 2">
            <a:extLst>
              <a:ext uri="{FF2B5EF4-FFF2-40B4-BE49-F238E27FC236}">
                <a16:creationId xmlns:a16="http://schemas.microsoft.com/office/drawing/2014/main" id="{52120241-CC82-E271-F62D-57B42DF2EBBF}"/>
              </a:ext>
            </a:extLst>
          </p:cNvPr>
          <p:cNvSpPr>
            <a:spLocks noGrp="1"/>
          </p:cNvSpPr>
          <p:nvPr>
            <p:ph idx="1"/>
          </p:nvPr>
        </p:nvSpPr>
        <p:spPr>
          <a:xfrm>
            <a:off x="7531610" y="1828800"/>
            <a:ext cx="3822189" cy="4348163"/>
          </a:xfrm>
        </p:spPr>
        <p:txBody>
          <a:bodyPr>
            <a:normAutofit/>
          </a:bodyPr>
          <a:lstStyle/>
          <a:p>
            <a:r>
              <a:rPr lang="en-US" sz="1600" dirty="0"/>
              <a:t>The scene encodes cultural symbols related to caregiving, maternal roles, and interpersonal relationships. The act of Aibileen caring for Mae Mobley challenges traditional racial stereotypes by portraying a deep emotional connection that transcends racial boundaries.</a:t>
            </a:r>
          </a:p>
          <a:p>
            <a:r>
              <a:rPr lang="en-US" sz="1600" dirty="0"/>
              <a:t>This scene encodes values related to compassion, empathy, and the power of human connection. The power dynamic is subverted as Aibileen, typically in a subservient role, assumes a position of influence and emotional importance in Mae Mobley's life. The scene challenges the notion of inherent racial superiority.</a:t>
            </a:r>
          </a:p>
          <a:p>
            <a:pPr marL="0" indent="0">
              <a:buNone/>
            </a:pPr>
            <a:br>
              <a:rPr lang="en-US" sz="1600" dirty="0"/>
            </a:br>
            <a:endParaRPr lang="en-US" sz="1600" dirty="0"/>
          </a:p>
        </p:txBody>
      </p:sp>
      <p:sp>
        <p:nvSpPr>
          <p:cNvPr id="6" name="TextBox 5">
            <a:extLst>
              <a:ext uri="{FF2B5EF4-FFF2-40B4-BE49-F238E27FC236}">
                <a16:creationId xmlns:a16="http://schemas.microsoft.com/office/drawing/2014/main" id="{DB7730E7-BBC7-0B3E-01A7-D05C3A5A40D1}"/>
              </a:ext>
            </a:extLst>
          </p:cNvPr>
          <p:cNvSpPr txBox="1"/>
          <p:nvPr/>
        </p:nvSpPr>
        <p:spPr>
          <a:xfrm>
            <a:off x="7229552" y="6657945"/>
            <a:ext cx="2440091"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horas-perdidas.blogspot.com/2011_12_01_archive.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sa/3.0/">
                  <a:extLst>
                    <a:ext uri="{A12FA001-AC4F-418D-AE19-62706E023703}">
                      <ahyp:hlinkClr xmlns:ahyp="http://schemas.microsoft.com/office/drawing/2018/hyperlinkcolor" val="tx"/>
                    </a:ext>
                  </a:extLst>
                </a:hlinkClick>
              </a:rPr>
              <a:t>CC BY-SA-NC</a:t>
            </a:r>
            <a:endParaRPr lang="en-US" sz="700">
              <a:solidFill>
                <a:srgbClr val="FFFFFF"/>
              </a:solidFill>
            </a:endParaRPr>
          </a:p>
        </p:txBody>
      </p:sp>
    </p:spTree>
    <p:extLst>
      <p:ext uri="{BB962C8B-B14F-4D97-AF65-F5344CB8AC3E}">
        <p14:creationId xmlns:p14="http://schemas.microsoft.com/office/powerpoint/2010/main" val="30788813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7C059-66F4-3FCA-57C7-7EA57BD16325}"/>
              </a:ext>
            </a:extLst>
          </p:cNvPr>
          <p:cNvSpPr>
            <a:spLocks noGrp="1"/>
          </p:cNvSpPr>
          <p:nvPr>
            <p:ph type="title"/>
          </p:nvPr>
        </p:nvSpPr>
        <p:spPr/>
        <p:txBody>
          <a:bodyPr/>
          <a:lstStyle/>
          <a:p>
            <a:r>
              <a:rPr lang="en-US" dirty="0"/>
              <a:t>More about decoding..</a:t>
            </a:r>
          </a:p>
        </p:txBody>
      </p:sp>
      <p:sp>
        <p:nvSpPr>
          <p:cNvPr id="3" name="Content Placeholder 2">
            <a:extLst>
              <a:ext uri="{FF2B5EF4-FFF2-40B4-BE49-F238E27FC236}">
                <a16:creationId xmlns:a16="http://schemas.microsoft.com/office/drawing/2014/main" id="{6DE8A0B4-9EBB-4404-7532-ACA79CC10F77}"/>
              </a:ext>
            </a:extLst>
          </p:cNvPr>
          <p:cNvSpPr>
            <a:spLocks noGrp="1"/>
          </p:cNvSpPr>
          <p:nvPr>
            <p:ph idx="1"/>
          </p:nvPr>
        </p:nvSpPr>
        <p:spPr>
          <a:xfrm>
            <a:off x="838200" y="1402080"/>
            <a:ext cx="10515600" cy="4774883"/>
          </a:xfrm>
        </p:spPr>
        <p:txBody>
          <a:bodyPr>
            <a:normAutofit fontScale="62500" lnSpcReduction="20000"/>
          </a:bodyPr>
          <a:lstStyle/>
          <a:p>
            <a:r>
              <a:rPr lang="en-US" u="sng" dirty="0"/>
              <a:t>Recognition of Humanity and Shared Humanity:</a:t>
            </a:r>
          </a:p>
          <a:p>
            <a:pPr marL="0" indent="0">
              <a:buNone/>
            </a:pPr>
            <a:r>
              <a:rPr lang="en-US" dirty="0"/>
              <a:t>Viewers may decode the scene as a powerful statement about the shared humanity of individuals, irrespective of their racial backgrounds. The emotional connection between Aibileen and Mae Mobley challenges stereotypes and emphasizes the universal capacity for love and compassion.</a:t>
            </a:r>
          </a:p>
          <a:p>
            <a:r>
              <a:rPr lang="en-US" u="sng" dirty="0"/>
              <a:t>Critique of Racial Hierarchies:</a:t>
            </a:r>
          </a:p>
          <a:p>
            <a:pPr marL="0" indent="0">
              <a:buNone/>
            </a:pPr>
            <a:r>
              <a:rPr lang="en-US" dirty="0"/>
              <a:t>The scene may prompt viewers to decode a critique of the racial hierarchies prevalent in the 1960s American South. By portraying a positive and intimate relationship between a black maid and a white child, the filmmakers challenge the dehumanizing narratives that perpetuated racial divisions.</a:t>
            </a:r>
          </a:p>
          <a:p>
            <a:r>
              <a:rPr lang="en-US" u="sng" dirty="0"/>
              <a:t>Empowerment and Resistance:</a:t>
            </a:r>
          </a:p>
          <a:p>
            <a:pPr marL="0" indent="0">
              <a:buNone/>
            </a:pPr>
            <a:r>
              <a:rPr lang="en-US" dirty="0"/>
              <a:t>Viewers may interpret the scene as an act of empowerment and resistance. Aibileen's role as a nurturing figure challenges the societal norms that sought to limit the agency and emotional depth of African-American characters.</a:t>
            </a:r>
          </a:p>
          <a:p>
            <a:r>
              <a:rPr lang="en-US" u="sng" dirty="0"/>
              <a:t>Subversion of Expectations:</a:t>
            </a:r>
          </a:p>
          <a:p>
            <a:pPr marL="0" indent="0">
              <a:buNone/>
            </a:pPr>
            <a:r>
              <a:rPr lang="en-US" dirty="0"/>
              <a:t>The decoding process may involve recognizing the deliberate subversion of expectations. Instead of adhering to stereotypical depictions of racial interactions, the scene challenges viewers to reconsider preconceived notions and question the systemic racism ingrained in historical narratives.</a:t>
            </a:r>
          </a:p>
          <a:p>
            <a:pPr marL="0" indent="0">
              <a:buNone/>
            </a:pPr>
            <a:br>
              <a:rPr lang="en-US" dirty="0"/>
            </a:br>
            <a:endParaRPr lang="en-US" dirty="0"/>
          </a:p>
        </p:txBody>
      </p:sp>
    </p:spTree>
    <p:extLst>
      <p:ext uri="{BB962C8B-B14F-4D97-AF65-F5344CB8AC3E}">
        <p14:creationId xmlns:p14="http://schemas.microsoft.com/office/powerpoint/2010/main" val="29042966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30D6772-5550-42D5-B8BC-CDE2836562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97DB0DD1-0F30-4B7E-A6DC-3DDA7D5B35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5" name="Picture 4" descr="A group of women smiling&#10;&#10;Description automatically generated">
            <a:extLst>
              <a:ext uri="{FF2B5EF4-FFF2-40B4-BE49-F238E27FC236}">
                <a16:creationId xmlns:a16="http://schemas.microsoft.com/office/drawing/2014/main" id="{05DA8D7A-E79D-FC7F-1A6B-EC21387DA4E9}"/>
              </a:ext>
            </a:extLst>
          </p:cNvPr>
          <p:cNvPicPr>
            <a:picLocks noChangeAspect="1"/>
          </p:cNvPicPr>
          <p:nvPr/>
        </p:nvPicPr>
        <p:blipFill rotWithShape="1">
          <a:blip r:embed="rId2">
            <a:alphaModFix amt="60000"/>
            <a:extLst>
              <a:ext uri="{837473B0-CC2E-450A-ABE3-18F120FF3D39}">
                <a1611:picAttrSrcUrl xmlns:a1611="http://schemas.microsoft.com/office/drawing/2016/11/main" r:id="rId3"/>
              </a:ext>
            </a:extLst>
          </a:blip>
          <a:srcRect r="-1" b="27826"/>
          <a:stretch/>
        </p:blipFill>
        <p:spPr>
          <a:xfrm>
            <a:off x="0" y="-28587"/>
            <a:ext cx="12192001" cy="6857990"/>
          </a:xfrm>
          <a:prstGeom prst="rect">
            <a:avLst/>
          </a:prstGeom>
        </p:spPr>
      </p:pic>
      <p:sp>
        <p:nvSpPr>
          <p:cNvPr id="2" name="Title 1">
            <a:extLst>
              <a:ext uri="{FF2B5EF4-FFF2-40B4-BE49-F238E27FC236}">
                <a16:creationId xmlns:a16="http://schemas.microsoft.com/office/drawing/2014/main" id="{7F6467ED-281F-0B2C-C878-DFDF23AE0B11}"/>
              </a:ext>
            </a:extLst>
          </p:cNvPr>
          <p:cNvSpPr>
            <a:spLocks noGrp="1"/>
          </p:cNvSpPr>
          <p:nvPr>
            <p:ph type="title"/>
          </p:nvPr>
        </p:nvSpPr>
        <p:spPr>
          <a:xfrm>
            <a:off x="128589" y="357189"/>
            <a:ext cx="4243386" cy="3071812"/>
          </a:xfrm>
        </p:spPr>
        <p:txBody>
          <a:bodyPr anchor="t">
            <a:normAutofit/>
          </a:bodyPr>
          <a:lstStyle/>
          <a:p>
            <a:r>
              <a:rPr lang="en-US" dirty="0">
                <a:solidFill>
                  <a:srgbClr val="FFFFFF"/>
                </a:solidFill>
              </a:rPr>
              <a:t>Life Lessons in Relation to Representation </a:t>
            </a:r>
          </a:p>
        </p:txBody>
      </p:sp>
      <p:sp>
        <p:nvSpPr>
          <p:cNvPr id="3" name="Content Placeholder 2">
            <a:extLst>
              <a:ext uri="{FF2B5EF4-FFF2-40B4-BE49-F238E27FC236}">
                <a16:creationId xmlns:a16="http://schemas.microsoft.com/office/drawing/2014/main" id="{1D44C411-25B7-A251-4200-AC841FE31578}"/>
              </a:ext>
            </a:extLst>
          </p:cNvPr>
          <p:cNvSpPr>
            <a:spLocks noGrp="1"/>
          </p:cNvSpPr>
          <p:nvPr>
            <p:ph idx="1"/>
          </p:nvPr>
        </p:nvSpPr>
        <p:spPr>
          <a:xfrm>
            <a:off x="4029076" y="28597"/>
            <a:ext cx="7629524" cy="6857989"/>
          </a:xfrm>
        </p:spPr>
        <p:txBody>
          <a:bodyPr>
            <a:normAutofit fontScale="25000" lnSpcReduction="20000"/>
          </a:bodyPr>
          <a:lstStyle/>
          <a:p>
            <a:r>
              <a:rPr lang="en-US" sz="5600" b="1" u="sng" dirty="0">
                <a:solidFill>
                  <a:srgbClr val="FFFFFF"/>
                </a:solidFill>
                <a:latin typeface="Times New Roman" panose="02020603050405020304" pitchFamily="18" charset="0"/>
                <a:cs typeface="Times New Roman" panose="02020603050405020304" pitchFamily="18" charset="0"/>
              </a:rPr>
              <a:t>The Importance of Diverse Voices:</a:t>
            </a:r>
          </a:p>
          <a:p>
            <a:pPr marL="0" indent="0">
              <a:buNone/>
            </a:pPr>
            <a:r>
              <a:rPr lang="en-US" sz="5600" dirty="0">
                <a:solidFill>
                  <a:srgbClr val="FFFFFF"/>
                </a:solidFill>
                <a:latin typeface="Times New Roman" panose="02020603050405020304" pitchFamily="18" charset="0"/>
                <a:cs typeface="Times New Roman" panose="02020603050405020304" pitchFamily="18" charset="0"/>
              </a:rPr>
              <a:t>"The Help" underscores the importance of diverse voices in storytelling. By centering the narrative on the experiences of African-American maids, the film highlights the significance of including a variety of perspectives in media to provide a more comprehensive and accurate representation of history.</a:t>
            </a:r>
          </a:p>
          <a:p>
            <a:r>
              <a:rPr lang="en-US" sz="5600" b="1" u="sng" dirty="0">
                <a:solidFill>
                  <a:srgbClr val="FFFFFF"/>
                </a:solidFill>
                <a:latin typeface="Times New Roman" panose="02020603050405020304" pitchFamily="18" charset="0"/>
                <a:cs typeface="Times New Roman" panose="02020603050405020304" pitchFamily="18" charset="0"/>
              </a:rPr>
              <a:t>Challenging Stereotypes and Prejudices:</a:t>
            </a:r>
          </a:p>
          <a:p>
            <a:pPr marL="0" indent="0">
              <a:buNone/>
            </a:pPr>
            <a:r>
              <a:rPr lang="en-US" sz="5600" dirty="0">
                <a:solidFill>
                  <a:srgbClr val="FFFFFF"/>
                </a:solidFill>
                <a:latin typeface="Times New Roman" panose="02020603050405020304" pitchFamily="18" charset="0"/>
                <a:cs typeface="Times New Roman" panose="02020603050405020304" pitchFamily="18" charset="0"/>
              </a:rPr>
              <a:t>The film teaches us to question and challenge stereotypes and prejudices ingrained in society. By portraying characters in ways that defy racial stereotypes, "The Help" encourages viewers to critically examine preconceived notions and resist perpetuating harmful narratives.</a:t>
            </a:r>
          </a:p>
          <a:p>
            <a:r>
              <a:rPr lang="en-US" sz="5600" b="1" u="sng" dirty="0">
                <a:solidFill>
                  <a:srgbClr val="FFFFFF"/>
                </a:solidFill>
                <a:latin typeface="Times New Roman" panose="02020603050405020304" pitchFamily="18" charset="0"/>
                <a:cs typeface="Times New Roman" panose="02020603050405020304" pitchFamily="18" charset="0"/>
              </a:rPr>
              <a:t>Empathy Through Representation:</a:t>
            </a:r>
          </a:p>
          <a:p>
            <a:pPr marL="0" indent="0">
              <a:buNone/>
            </a:pPr>
            <a:r>
              <a:rPr lang="en-US" sz="5600" dirty="0">
                <a:solidFill>
                  <a:srgbClr val="FFFFFF"/>
                </a:solidFill>
                <a:latin typeface="Times New Roman" panose="02020603050405020304" pitchFamily="18" charset="0"/>
                <a:cs typeface="Times New Roman" panose="02020603050405020304" pitchFamily="18" charset="0"/>
              </a:rPr>
              <a:t>Representation in media has the power to evoke empathy. The film's portrayal of the challenges faced by African-American maids invites viewers to empathize with their struggles, fostering a deeper understanding of the human impact of systemic racism.</a:t>
            </a:r>
          </a:p>
          <a:p>
            <a:r>
              <a:rPr lang="en-US" sz="5600" b="1" u="sng" dirty="0">
                <a:solidFill>
                  <a:srgbClr val="FFFFFF"/>
                </a:solidFill>
                <a:latin typeface="Times New Roman" panose="02020603050405020304" pitchFamily="18" charset="0"/>
                <a:cs typeface="Times New Roman" panose="02020603050405020304" pitchFamily="18" charset="0"/>
              </a:rPr>
              <a:t>Individual Agency and Resistance:</a:t>
            </a:r>
          </a:p>
          <a:p>
            <a:pPr marL="0" indent="0">
              <a:buNone/>
            </a:pPr>
            <a:r>
              <a:rPr lang="en-US" sz="5600" dirty="0">
                <a:solidFill>
                  <a:srgbClr val="FFFFFF"/>
                </a:solidFill>
                <a:latin typeface="Times New Roman" panose="02020603050405020304" pitchFamily="18" charset="0"/>
                <a:cs typeface="Times New Roman" panose="02020603050405020304" pitchFamily="18" charset="0"/>
              </a:rPr>
              <a:t>The characters in "The Help" demonstrate the importance of individual agency and resistance in the face of injustice. By telling their stories, the maids assert their humanity and challenge the oppressive systems around them. This can inspire viewers to recognize their own agency in advocating for positive change.</a:t>
            </a:r>
          </a:p>
          <a:p>
            <a:r>
              <a:rPr lang="en-US" sz="5600" b="1" u="sng" dirty="0">
                <a:solidFill>
                  <a:srgbClr val="FFFFFF"/>
                </a:solidFill>
                <a:latin typeface="Times New Roman" panose="02020603050405020304" pitchFamily="18" charset="0"/>
                <a:cs typeface="Times New Roman" panose="02020603050405020304" pitchFamily="18" charset="0"/>
              </a:rPr>
              <a:t>The Role of Allies:</a:t>
            </a:r>
          </a:p>
          <a:p>
            <a:pPr marL="0" indent="0">
              <a:buNone/>
            </a:pPr>
            <a:r>
              <a:rPr lang="en-US" sz="5600" dirty="0">
                <a:solidFill>
                  <a:srgbClr val="FFFFFF"/>
                </a:solidFill>
                <a:latin typeface="Times New Roman" panose="02020603050405020304" pitchFamily="18" charset="0"/>
                <a:cs typeface="Times New Roman" panose="02020603050405020304" pitchFamily="18" charset="0"/>
              </a:rPr>
              <a:t>The film highlights the role of allies in challenging systemic injustices. Characters like Skeeter, a white journalist, use their privilege to amplify the voices of the marginalized. This serves as a lesson in the power of allyship and the importance of using one's position to advocate for those with less power.</a:t>
            </a:r>
          </a:p>
          <a:p>
            <a:r>
              <a:rPr lang="en-US" sz="5600" b="1" u="sng" dirty="0">
                <a:solidFill>
                  <a:srgbClr val="FFFFFF"/>
                </a:solidFill>
                <a:latin typeface="Times New Roman" panose="02020603050405020304" pitchFamily="18" charset="0"/>
                <a:cs typeface="Times New Roman" panose="02020603050405020304" pitchFamily="18" charset="0"/>
              </a:rPr>
              <a:t>Storytelling as a Tool for Change:</a:t>
            </a:r>
          </a:p>
          <a:p>
            <a:pPr marL="0" indent="0">
              <a:buNone/>
            </a:pPr>
            <a:r>
              <a:rPr lang="en-US" sz="5600" dirty="0">
                <a:solidFill>
                  <a:srgbClr val="FFFFFF"/>
                </a:solidFill>
                <a:latin typeface="Times New Roman" panose="02020603050405020304" pitchFamily="18" charset="0"/>
                <a:cs typeface="Times New Roman" panose="02020603050405020304" pitchFamily="18" charset="0"/>
              </a:rPr>
              <a:t>"The Help" underscores the transformative power of storytelling. By sharing their experiences, the characters in the film contribute to a broader narrative that challenges societal norms. This reinforces the idea that storytelling can be a powerful tool for social change and breaking down barriers.</a:t>
            </a:r>
          </a:p>
          <a:p>
            <a:r>
              <a:rPr lang="en-US" sz="5600" b="1" u="sng" dirty="0">
                <a:solidFill>
                  <a:srgbClr val="FFFFFF"/>
                </a:solidFill>
                <a:latin typeface="Times New Roman" panose="02020603050405020304" pitchFamily="18" charset="0"/>
                <a:cs typeface="Times New Roman" panose="02020603050405020304" pitchFamily="18" charset="0"/>
              </a:rPr>
              <a:t>Questioning Authority and Norms:</a:t>
            </a:r>
          </a:p>
          <a:p>
            <a:pPr marL="0" indent="0">
              <a:buNone/>
            </a:pPr>
            <a:r>
              <a:rPr lang="en-US" sz="5600" dirty="0">
                <a:solidFill>
                  <a:srgbClr val="FFFFFF"/>
                </a:solidFill>
                <a:latin typeface="Times New Roman" panose="02020603050405020304" pitchFamily="18" charset="0"/>
                <a:cs typeface="Times New Roman" panose="02020603050405020304" pitchFamily="18" charset="0"/>
              </a:rPr>
              <a:t>The film encourages viewers to question authority and societal norms that perpetuate discrimination. By depicting characters who challenge the status quo, "The Help" inspires individuals to critically examine the systems and structures that uphold inequality.</a:t>
            </a:r>
          </a:p>
          <a:p>
            <a:r>
              <a:rPr lang="en-US" sz="5600" b="1" u="sng" dirty="0">
                <a:solidFill>
                  <a:srgbClr val="FFFFFF"/>
                </a:solidFill>
                <a:latin typeface="Times New Roman" panose="02020603050405020304" pitchFamily="18" charset="0"/>
                <a:cs typeface="Times New Roman" panose="02020603050405020304" pitchFamily="18" charset="0"/>
              </a:rPr>
              <a:t>The Complexity of Human Relationships:</a:t>
            </a:r>
          </a:p>
          <a:p>
            <a:pPr marL="0" indent="0">
              <a:buNone/>
            </a:pPr>
            <a:r>
              <a:rPr lang="en-US" sz="5600" dirty="0">
                <a:solidFill>
                  <a:srgbClr val="FFFFFF"/>
                </a:solidFill>
                <a:latin typeface="Times New Roman" panose="02020603050405020304" pitchFamily="18" charset="0"/>
                <a:cs typeface="Times New Roman" panose="02020603050405020304" pitchFamily="18" charset="0"/>
              </a:rPr>
              <a:t>The movie portrays complex, nuanced relationships that go beyond racial boundaries. It emphasizes the humanity shared by individuals, regardless of their backgrounds. This encourages </a:t>
            </a:r>
            <a:r>
              <a:rPr lang="en-US" sz="4800" dirty="0">
                <a:solidFill>
                  <a:srgbClr val="FFFFFF"/>
                </a:solidFill>
                <a:latin typeface="Times New Roman" panose="02020603050405020304" pitchFamily="18" charset="0"/>
                <a:cs typeface="Times New Roman" panose="02020603050405020304" pitchFamily="18" charset="0"/>
              </a:rPr>
              <a:t>viewers to appreciate the complexity of human relationships and resist reducing individuals to stereotypes.</a:t>
            </a:r>
          </a:p>
          <a:p>
            <a:endParaRPr lang="en-US" sz="500" dirty="0">
              <a:solidFill>
                <a:srgbClr val="FFFFFF"/>
              </a:solidFill>
            </a:endParaRPr>
          </a:p>
        </p:txBody>
      </p:sp>
      <p:sp>
        <p:nvSpPr>
          <p:cNvPr id="6" name="TextBox 5">
            <a:extLst>
              <a:ext uri="{FF2B5EF4-FFF2-40B4-BE49-F238E27FC236}">
                <a16:creationId xmlns:a16="http://schemas.microsoft.com/office/drawing/2014/main" id="{652714E9-937F-333C-2063-EC22999CA569}"/>
              </a:ext>
            </a:extLst>
          </p:cNvPr>
          <p:cNvSpPr txBox="1"/>
          <p:nvPr/>
        </p:nvSpPr>
        <p:spPr>
          <a:xfrm>
            <a:off x="9732673" y="6657945"/>
            <a:ext cx="2459327"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filmapal.blogspot.com/2012/08/the-help-cernobily-svet-2011.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en-US" sz="700">
              <a:solidFill>
                <a:srgbClr val="FFFFFF"/>
              </a:solidFill>
            </a:endParaRPr>
          </a:p>
        </p:txBody>
      </p:sp>
    </p:spTree>
    <p:extLst>
      <p:ext uri="{BB962C8B-B14F-4D97-AF65-F5344CB8AC3E}">
        <p14:creationId xmlns:p14="http://schemas.microsoft.com/office/powerpoint/2010/main" val="34101789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8CD80-B086-D1EF-5DC7-1F82AF9A8D0A}"/>
              </a:ext>
            </a:extLst>
          </p:cNvPr>
          <p:cNvSpPr>
            <a:spLocks noGrp="1"/>
          </p:cNvSpPr>
          <p:nvPr>
            <p:ph type="title"/>
          </p:nvPr>
        </p:nvSpPr>
        <p:spPr>
          <a:xfrm>
            <a:off x="8079978" y="74429"/>
            <a:ext cx="3369234" cy="802263"/>
          </a:xfrm>
        </p:spPr>
        <p:txBody>
          <a:bodyPr anchor="b">
            <a:normAutofit/>
          </a:bodyPr>
          <a:lstStyle/>
          <a:p>
            <a:r>
              <a:rPr lang="en-US" sz="3200" dirty="0"/>
              <a:t>Conclusion </a:t>
            </a:r>
          </a:p>
        </p:txBody>
      </p:sp>
      <p:pic>
        <p:nvPicPr>
          <p:cNvPr id="5" name="Picture 4" descr="A person shaking hands with other women&#10;&#10;Description automatically generated">
            <a:extLst>
              <a:ext uri="{FF2B5EF4-FFF2-40B4-BE49-F238E27FC236}">
                <a16:creationId xmlns:a16="http://schemas.microsoft.com/office/drawing/2014/main" id="{C1CDCFED-34EC-8D9A-B494-EE3ACCE8D72E}"/>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8228" r="19033"/>
          <a:stretch/>
        </p:blipFill>
        <p:spPr>
          <a:xfrm>
            <a:off x="20" y="10"/>
            <a:ext cx="7658080" cy="6857990"/>
          </a:xfrm>
          <a:prstGeom prst="rect">
            <a:avLst/>
          </a:prstGeom>
        </p:spPr>
      </p:pic>
      <p:sp>
        <p:nvSpPr>
          <p:cNvPr id="11" name="Rectangle 10">
            <a:extLst>
              <a:ext uri="{FF2B5EF4-FFF2-40B4-BE49-F238E27FC236}">
                <a16:creationId xmlns:a16="http://schemas.microsoft.com/office/drawing/2014/main" id="{AE3A741D-C19B-960A-5803-1C58871478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879677" y="2347416"/>
            <a:ext cx="1630908" cy="7390262"/>
          </a:xfrm>
          <a:prstGeom prst="rect">
            <a:avLst/>
          </a:prstGeom>
          <a:gradFill>
            <a:gsLst>
              <a:gs pos="0">
                <a:schemeClr val="accent5"/>
              </a:gs>
              <a:gs pos="47000">
                <a:schemeClr val="accent2">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C39DE25-0E4E-0AA7-0932-1D78C23727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flipV="1">
            <a:off x="-1919061" y="1919060"/>
            <a:ext cx="6854280" cy="3016159"/>
          </a:xfrm>
          <a:prstGeom prst="rect">
            <a:avLst/>
          </a:prstGeom>
          <a:gradFill flip="none" rotWithShape="1">
            <a:gsLst>
              <a:gs pos="0">
                <a:schemeClr val="accent5"/>
              </a:gs>
              <a:gs pos="47000">
                <a:schemeClr val="accent2">
                  <a:alpha val="0"/>
                </a:schemeClr>
              </a:gs>
            </a:gsLst>
            <a:lin ang="4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7" name="Rectangle 16">
            <a:extLst>
              <a:ext uri="{FF2B5EF4-FFF2-40B4-BE49-F238E27FC236}">
                <a16:creationId xmlns:a16="http://schemas.microsoft.com/office/drawing/2014/main" id="{8D6EA299-0840-6DEA-E670-C49AEBC87E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461657" y="4425055"/>
            <a:ext cx="2928605" cy="2432945"/>
          </a:xfrm>
          <a:prstGeom prst="rect">
            <a:avLst/>
          </a:prstGeom>
          <a:gradFill flip="none" rotWithShape="1">
            <a:gsLst>
              <a:gs pos="0">
                <a:schemeClr val="accent2"/>
              </a:gs>
              <a:gs pos="51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3" name="Content Placeholder 2">
            <a:extLst>
              <a:ext uri="{FF2B5EF4-FFF2-40B4-BE49-F238E27FC236}">
                <a16:creationId xmlns:a16="http://schemas.microsoft.com/office/drawing/2014/main" id="{59C7435D-DD96-DF21-8960-25D100742CB5}"/>
              </a:ext>
            </a:extLst>
          </p:cNvPr>
          <p:cNvSpPr>
            <a:spLocks noGrp="1"/>
          </p:cNvSpPr>
          <p:nvPr>
            <p:ph idx="1"/>
          </p:nvPr>
        </p:nvSpPr>
        <p:spPr>
          <a:xfrm>
            <a:off x="8079978" y="1265274"/>
            <a:ext cx="3369234" cy="4716034"/>
          </a:xfrm>
        </p:spPr>
        <p:txBody>
          <a:bodyPr anchor="t">
            <a:noAutofit/>
          </a:bodyPr>
          <a:lstStyle/>
          <a:p>
            <a:r>
              <a:rPr lang="en-US" sz="1200" dirty="0"/>
              <a:t>In conclusion, "The Help" serves as a compelling case study in the examination of representation within the context of historical narratives and social justice. The film strategically employs encoding and decoding processes, shaped by Stuart Hall's representation theory, to convey its messages about race, power, and human connections. The representation of cultural symbols, values, and power dynamics in various scenes contributes to a nuanced portrayal of the 1960s American South</a:t>
            </a:r>
          </a:p>
          <a:p>
            <a:r>
              <a:rPr lang="en-US" sz="1200" dirty="0"/>
              <a:t>"The Help" navigates the complexities of representation by encoding a narrative that challenges historical injustices and racial stereotypes. The decoding process, influenced by individual perspectives and experiences, allows viewers to engage critically with the film's messages, fostering a deeper understanding of the impact of representation on shaping cultural narratives and attitudes. The movie's representation contributes to a broader conversation about the importance of diverse and authentic portrayals in media, urging audiences to reconsider preconceived notions and participate in the ongoing discourse on social justice and equality.</a:t>
            </a:r>
          </a:p>
        </p:txBody>
      </p:sp>
      <p:sp>
        <p:nvSpPr>
          <p:cNvPr id="6" name="TextBox 5">
            <a:extLst>
              <a:ext uri="{FF2B5EF4-FFF2-40B4-BE49-F238E27FC236}">
                <a16:creationId xmlns:a16="http://schemas.microsoft.com/office/drawing/2014/main" id="{E4CDE875-8A0F-44CC-6396-B728341B42BA}"/>
              </a:ext>
            </a:extLst>
          </p:cNvPr>
          <p:cNvSpPr txBox="1"/>
          <p:nvPr/>
        </p:nvSpPr>
        <p:spPr>
          <a:xfrm>
            <a:off x="5203446" y="6657945"/>
            <a:ext cx="2266071" cy="200055"/>
          </a:xfrm>
          <a:prstGeom prst="rect">
            <a:avLst/>
          </a:prstGeom>
          <a:solidFill>
            <a:srgbClr val="000000"/>
          </a:solidFill>
        </p:spPr>
        <p:txBody>
          <a:bodyPr wrap="square" rtlCol="0">
            <a:spAutoFit/>
          </a:bodyPr>
          <a:lstStyle/>
          <a:p>
            <a:pPr algn="r">
              <a:spcAft>
                <a:spcPts val="600"/>
              </a:spcAft>
            </a:pPr>
            <a:r>
              <a:rPr lang="en-US" sz="700">
                <a:solidFill>
                  <a:srgbClr val="FFFFFF"/>
                </a:solidFill>
                <a:hlinkClick r:id="rId3" tooltip="https://elindefilocinesnable.blogspot.com/2012_03_01_archive.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Tree>
    <p:extLst>
      <p:ext uri="{BB962C8B-B14F-4D97-AF65-F5344CB8AC3E}">
        <p14:creationId xmlns:p14="http://schemas.microsoft.com/office/powerpoint/2010/main" val="39972337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571D3-B770-CC6C-13D4-5D12E646FCBB}"/>
              </a:ext>
            </a:extLst>
          </p:cNvPr>
          <p:cNvSpPr>
            <a:spLocks noGrp="1"/>
          </p:cNvSpPr>
          <p:nvPr>
            <p:ph type="title"/>
          </p:nvPr>
        </p:nvSpPr>
        <p:spPr>
          <a:xfrm>
            <a:off x="761840" y="1138265"/>
            <a:ext cx="4544762" cy="1401183"/>
          </a:xfrm>
        </p:spPr>
        <p:txBody>
          <a:bodyPr anchor="t">
            <a:normAutofit/>
          </a:bodyPr>
          <a:lstStyle/>
          <a:p>
            <a:r>
              <a:rPr lang="en-US" sz="3200"/>
              <a:t>About “The help” </a:t>
            </a:r>
          </a:p>
        </p:txBody>
      </p:sp>
      <p:cxnSp>
        <p:nvCxnSpPr>
          <p:cNvPr id="17" name="Straight Connector 16">
            <a:extLst>
              <a:ext uri="{FF2B5EF4-FFF2-40B4-BE49-F238E27FC236}">
                <a16:creationId xmlns:a16="http://schemas.microsoft.com/office/drawing/2014/main" id="{FC23E3B9-5ABF-58B3-E2B0-E9A5DAA900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1462"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0F5B333-C72F-B2B0-5A6E-55EBAE228D8D}"/>
              </a:ext>
            </a:extLst>
          </p:cNvPr>
          <p:cNvSpPr>
            <a:spLocks noGrp="1"/>
          </p:cNvSpPr>
          <p:nvPr>
            <p:ph idx="1"/>
          </p:nvPr>
        </p:nvSpPr>
        <p:spPr>
          <a:xfrm>
            <a:off x="761840" y="2551176"/>
            <a:ext cx="4544762" cy="3602935"/>
          </a:xfrm>
        </p:spPr>
        <p:txBody>
          <a:bodyPr>
            <a:normAutofit/>
          </a:bodyPr>
          <a:lstStyle/>
          <a:p>
            <a:r>
              <a:rPr lang="en-US" sz="1700"/>
              <a:t>"The Help," a film released in 2011, is based on Kathryn Stockett's novel of the same name. Set in the early 1960s in Jackson, Mississippi, the movie revolves around the lives of African-American maids working for white families and a young white journalist who decides to write a book documenting their experiences. Analyzing the contextual information surrounding the production of "The Help" involves considering its purpose, target audience, and the broader cultural landscape, particularly in relation to Stuart Hall's representation theory.</a:t>
            </a:r>
          </a:p>
        </p:txBody>
      </p:sp>
      <p:pic>
        <p:nvPicPr>
          <p:cNvPr id="5" name="Picture 4" descr="A person pushing a baby in a stroller&#10;&#10;Description automatically generated">
            <a:extLst>
              <a:ext uri="{FF2B5EF4-FFF2-40B4-BE49-F238E27FC236}">
                <a16:creationId xmlns:a16="http://schemas.microsoft.com/office/drawing/2014/main" id="{31EED9B0-B939-6795-F89B-B76350B2AAC0}"/>
              </a:ext>
            </a:extLst>
          </p:cNvPr>
          <p:cNvPicPr>
            <a:picLocks noChangeAspect="1"/>
          </p:cNvPicPr>
          <p:nvPr/>
        </p:nvPicPr>
        <p:blipFill>
          <a:blip r:embed="rId2"/>
          <a:stretch>
            <a:fillRect/>
          </a:stretch>
        </p:blipFill>
        <p:spPr>
          <a:xfrm>
            <a:off x="7099041" y="771753"/>
            <a:ext cx="3301574" cy="5316095"/>
          </a:xfrm>
          <a:prstGeom prst="rect">
            <a:avLst/>
          </a:prstGeom>
        </p:spPr>
      </p:pic>
    </p:spTree>
    <p:extLst>
      <p:ext uri="{BB962C8B-B14F-4D97-AF65-F5344CB8AC3E}">
        <p14:creationId xmlns:p14="http://schemas.microsoft.com/office/powerpoint/2010/main" val="7716251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6F7C9-1657-4D51-3D77-D1994C4B984E}"/>
              </a:ext>
            </a:extLst>
          </p:cNvPr>
          <p:cNvSpPr>
            <a:spLocks noGrp="1"/>
          </p:cNvSpPr>
          <p:nvPr>
            <p:ph type="title"/>
          </p:nvPr>
        </p:nvSpPr>
        <p:spPr>
          <a:xfrm>
            <a:off x="5868557" y="1138036"/>
            <a:ext cx="5444382" cy="1402470"/>
          </a:xfrm>
        </p:spPr>
        <p:txBody>
          <a:bodyPr anchor="t">
            <a:normAutofit/>
          </a:bodyPr>
          <a:lstStyle/>
          <a:p>
            <a:r>
              <a:rPr lang="en-US" sz="3200"/>
              <a:t>Purpose</a:t>
            </a:r>
          </a:p>
        </p:txBody>
      </p:sp>
      <p:pic>
        <p:nvPicPr>
          <p:cNvPr id="5" name="Picture 4" descr="One in a crowd">
            <a:extLst>
              <a:ext uri="{FF2B5EF4-FFF2-40B4-BE49-F238E27FC236}">
                <a16:creationId xmlns:a16="http://schemas.microsoft.com/office/drawing/2014/main" id="{624B2B39-B5AA-EAA1-0867-A9A1C4AE7787}"/>
              </a:ext>
            </a:extLst>
          </p:cNvPr>
          <p:cNvPicPr>
            <a:picLocks noChangeAspect="1"/>
          </p:cNvPicPr>
          <p:nvPr/>
        </p:nvPicPr>
        <p:blipFill rotWithShape="1">
          <a:blip r:embed="rId2"/>
          <a:srcRect l="25928" r="17738"/>
          <a:stretch/>
        </p:blipFill>
        <p:spPr>
          <a:xfrm>
            <a:off x="-1" y="10"/>
            <a:ext cx="5151179" cy="6857990"/>
          </a:xfrm>
          <a:prstGeom prst="rect">
            <a:avLst/>
          </a:prstGeom>
        </p:spPr>
      </p:pic>
      <p:cxnSp>
        <p:nvCxnSpPr>
          <p:cNvPr id="9" name="Straight Connector 8">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56FF13C-6547-5BDA-5FFA-183C6911B636}"/>
              </a:ext>
            </a:extLst>
          </p:cNvPr>
          <p:cNvSpPr>
            <a:spLocks noGrp="1"/>
          </p:cNvSpPr>
          <p:nvPr>
            <p:ph idx="1"/>
          </p:nvPr>
        </p:nvSpPr>
        <p:spPr>
          <a:xfrm>
            <a:off x="5868557" y="2551176"/>
            <a:ext cx="5444382" cy="3591207"/>
          </a:xfrm>
        </p:spPr>
        <p:txBody>
          <a:bodyPr>
            <a:normAutofit/>
          </a:bodyPr>
          <a:lstStyle/>
          <a:p>
            <a:r>
              <a:rPr lang="en-US" sz="2000"/>
              <a:t>"The Help" serves multiple purposes, including shedding light on the racial tensions and social inequalities of the 1960s American South. It aims to provoke thought and discussion about the systemic racism and discrimination prevalent during that period. The film also seeks to highlight the resilience and strength of the African-American maids, giving a voice to those often marginalized and overlooked in historical narratives.</a:t>
            </a:r>
          </a:p>
        </p:txBody>
      </p:sp>
    </p:spTree>
    <p:extLst>
      <p:ext uri="{BB962C8B-B14F-4D97-AF65-F5344CB8AC3E}">
        <p14:creationId xmlns:p14="http://schemas.microsoft.com/office/powerpoint/2010/main" val="8175105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F7B8D-47E9-1787-0284-CD484EB62DE3}"/>
              </a:ext>
            </a:extLst>
          </p:cNvPr>
          <p:cNvSpPr>
            <a:spLocks noGrp="1"/>
          </p:cNvSpPr>
          <p:nvPr>
            <p:ph type="title"/>
          </p:nvPr>
        </p:nvSpPr>
        <p:spPr>
          <a:xfrm>
            <a:off x="762000" y="1138036"/>
            <a:ext cx="4085665" cy="1402470"/>
          </a:xfrm>
        </p:spPr>
        <p:txBody>
          <a:bodyPr anchor="t">
            <a:normAutofit/>
          </a:bodyPr>
          <a:lstStyle/>
          <a:p>
            <a:r>
              <a:rPr lang="en-US" sz="3200"/>
              <a:t>Target Audience </a:t>
            </a:r>
          </a:p>
        </p:txBody>
      </p:sp>
      <p:cxnSp>
        <p:nvCxnSpPr>
          <p:cNvPr id="9" name="Straight Connector 8">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BDD4568-7090-5A2D-2C35-57F33799EE24}"/>
              </a:ext>
            </a:extLst>
          </p:cNvPr>
          <p:cNvSpPr>
            <a:spLocks noGrp="1"/>
          </p:cNvSpPr>
          <p:nvPr>
            <p:ph idx="1"/>
          </p:nvPr>
        </p:nvSpPr>
        <p:spPr>
          <a:xfrm>
            <a:off x="762000" y="2551176"/>
            <a:ext cx="4085665" cy="3591207"/>
          </a:xfrm>
        </p:spPr>
        <p:txBody>
          <a:bodyPr>
            <a:normAutofit/>
          </a:bodyPr>
          <a:lstStyle/>
          <a:p>
            <a:r>
              <a:rPr lang="en-US" sz="1900"/>
              <a:t>The primary target audience for "The Help" is broad, encompassing viewers interested in historical dramas, social justice, and stories exploring racial dynamics. The film appeals to those seeking narratives about empowerment, overcoming adversity, and the pursuit of justice. Given its themes, the movie may attract viewers who appreciate thought-provoking discussions on race and class issues, making it relevant for a diverse audience.</a:t>
            </a:r>
          </a:p>
        </p:txBody>
      </p:sp>
      <p:pic>
        <p:nvPicPr>
          <p:cNvPr id="5" name="Picture 4" descr="Checkmate in a chess game">
            <a:extLst>
              <a:ext uri="{FF2B5EF4-FFF2-40B4-BE49-F238E27FC236}">
                <a16:creationId xmlns:a16="http://schemas.microsoft.com/office/drawing/2014/main" id="{0121798A-B498-4C73-21AF-2A842E52AE56}"/>
              </a:ext>
            </a:extLst>
          </p:cNvPr>
          <p:cNvPicPr>
            <a:picLocks noChangeAspect="1"/>
          </p:cNvPicPr>
          <p:nvPr/>
        </p:nvPicPr>
        <p:blipFill rotWithShape="1">
          <a:blip r:embed="rId2"/>
          <a:srcRect l="12620" r="15133" b="2"/>
          <a:stretch/>
        </p:blipFill>
        <p:spPr>
          <a:xfrm>
            <a:off x="5650992" y="10"/>
            <a:ext cx="6541008" cy="6857990"/>
          </a:xfrm>
          <a:prstGeom prst="rect">
            <a:avLst/>
          </a:prstGeom>
        </p:spPr>
      </p:pic>
    </p:spTree>
    <p:extLst>
      <p:ext uri="{BB962C8B-B14F-4D97-AF65-F5344CB8AC3E}">
        <p14:creationId xmlns:p14="http://schemas.microsoft.com/office/powerpoint/2010/main" val="19948962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0A247-7474-65FA-8747-2E090FF505A2}"/>
              </a:ext>
            </a:extLst>
          </p:cNvPr>
          <p:cNvSpPr>
            <a:spLocks noGrp="1"/>
          </p:cNvSpPr>
          <p:nvPr>
            <p:ph type="title"/>
          </p:nvPr>
        </p:nvSpPr>
        <p:spPr/>
        <p:txBody>
          <a:bodyPr/>
          <a:lstStyle/>
          <a:p>
            <a:r>
              <a:rPr lang="en-US" dirty="0"/>
              <a:t>Encoding </a:t>
            </a:r>
          </a:p>
        </p:txBody>
      </p:sp>
      <p:sp>
        <p:nvSpPr>
          <p:cNvPr id="3" name="Content Placeholder 2">
            <a:extLst>
              <a:ext uri="{FF2B5EF4-FFF2-40B4-BE49-F238E27FC236}">
                <a16:creationId xmlns:a16="http://schemas.microsoft.com/office/drawing/2014/main" id="{56F95FFE-9207-8953-DC53-CD8D86A21687}"/>
              </a:ext>
            </a:extLst>
          </p:cNvPr>
          <p:cNvSpPr>
            <a:spLocks noGrp="1"/>
          </p:cNvSpPr>
          <p:nvPr>
            <p:ph idx="1"/>
          </p:nvPr>
        </p:nvSpPr>
        <p:spPr/>
        <p:txBody>
          <a:bodyPr/>
          <a:lstStyle/>
          <a:p>
            <a:r>
              <a:rPr lang="en-US" dirty="0"/>
              <a:t>The Help encapsulates the encoding of cultural symbols, values, and power dynamics is the "Bathroom" scene. This scene involves Hilly Holbrook, one of the white women in the community, pushing for the implementation of separate bathrooms for the African-American maids.</a:t>
            </a:r>
          </a:p>
          <a:p>
            <a:r>
              <a:rPr lang="en-US" dirty="0">
                <a:hlinkClick r:id="rId2"/>
              </a:rPr>
              <a:t>https://www.youtube.com/watch?v=mu36YYhJTb8</a:t>
            </a:r>
            <a:endParaRPr lang="en-US" dirty="0"/>
          </a:p>
          <a:p>
            <a:endParaRPr lang="en-US" dirty="0"/>
          </a:p>
        </p:txBody>
      </p:sp>
    </p:spTree>
    <p:extLst>
      <p:ext uri="{BB962C8B-B14F-4D97-AF65-F5344CB8AC3E}">
        <p14:creationId xmlns:p14="http://schemas.microsoft.com/office/powerpoint/2010/main" val="40401724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C7E2E1-5E14-795E-DC7A-341B85229BFE}"/>
              </a:ext>
            </a:extLst>
          </p:cNvPr>
          <p:cNvSpPr>
            <a:spLocks noGrp="1"/>
          </p:cNvSpPr>
          <p:nvPr>
            <p:ph type="title"/>
          </p:nvPr>
        </p:nvSpPr>
        <p:spPr>
          <a:xfrm>
            <a:off x="761803" y="350196"/>
            <a:ext cx="4646904" cy="1624520"/>
          </a:xfrm>
        </p:spPr>
        <p:txBody>
          <a:bodyPr anchor="ctr">
            <a:normAutofit/>
          </a:bodyPr>
          <a:lstStyle/>
          <a:p>
            <a:r>
              <a:rPr lang="en-US" sz="4000"/>
              <a:t>Description of the Scene. </a:t>
            </a:r>
          </a:p>
        </p:txBody>
      </p:sp>
      <p:sp>
        <p:nvSpPr>
          <p:cNvPr id="3" name="Content Placeholder 2">
            <a:extLst>
              <a:ext uri="{FF2B5EF4-FFF2-40B4-BE49-F238E27FC236}">
                <a16:creationId xmlns:a16="http://schemas.microsoft.com/office/drawing/2014/main" id="{E366236A-3713-099E-69AC-0390BEBE0688}"/>
              </a:ext>
            </a:extLst>
          </p:cNvPr>
          <p:cNvSpPr>
            <a:spLocks noGrp="1"/>
          </p:cNvSpPr>
          <p:nvPr>
            <p:ph idx="1"/>
          </p:nvPr>
        </p:nvSpPr>
        <p:spPr>
          <a:xfrm>
            <a:off x="761802" y="2743200"/>
            <a:ext cx="4646905" cy="3613149"/>
          </a:xfrm>
        </p:spPr>
        <p:txBody>
          <a:bodyPr anchor="ctr">
            <a:normAutofit/>
          </a:bodyPr>
          <a:lstStyle/>
          <a:p>
            <a:r>
              <a:rPr lang="en-US" sz="2000"/>
              <a:t>In the "Bathroom" scene, Hilly Holbrook proposes the idea of separate bathrooms for the maids, claiming it is for sanitation reasons. Skeeter, the white journalist, witnesses this and becomes increasingly aware of the racial injustice and discrimination faced by the maids. This scene takes place in the homes of the white families, emphasizing the domestic space as a site for the enforcement of racial segregation.</a:t>
            </a:r>
          </a:p>
        </p:txBody>
      </p:sp>
      <p:pic>
        <p:nvPicPr>
          <p:cNvPr id="7" name="Picture 6" descr="White puzzle with one red piece">
            <a:extLst>
              <a:ext uri="{FF2B5EF4-FFF2-40B4-BE49-F238E27FC236}">
                <a16:creationId xmlns:a16="http://schemas.microsoft.com/office/drawing/2014/main" id="{16C4FDA5-D358-4D29-94B5-88D3C0CDF705}"/>
              </a:ext>
            </a:extLst>
          </p:cNvPr>
          <p:cNvPicPr>
            <a:picLocks noChangeAspect="1"/>
          </p:cNvPicPr>
          <p:nvPr/>
        </p:nvPicPr>
        <p:blipFill rotWithShape="1">
          <a:blip r:embed="rId2"/>
          <a:srcRect l="25774" r="24170"/>
          <a:stretch/>
        </p:blipFill>
        <p:spPr>
          <a:xfrm>
            <a:off x="6096000" y="1"/>
            <a:ext cx="6102825" cy="6858000"/>
          </a:xfrm>
          <a:prstGeom prst="rect">
            <a:avLst/>
          </a:prstGeom>
        </p:spPr>
      </p:pic>
    </p:spTree>
    <p:extLst>
      <p:ext uri="{BB962C8B-B14F-4D97-AF65-F5344CB8AC3E}">
        <p14:creationId xmlns:p14="http://schemas.microsoft.com/office/powerpoint/2010/main" val="17365267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group of women sitting at a table&#10;&#10;Description automatically generated">
            <a:extLst>
              <a:ext uri="{FF2B5EF4-FFF2-40B4-BE49-F238E27FC236}">
                <a16:creationId xmlns:a16="http://schemas.microsoft.com/office/drawing/2014/main" id="{3E537385-149B-9133-8624-5DE79379F5A4}"/>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6589" r="-1" b="-1"/>
          <a:stretch/>
        </p:blipFill>
        <p:spPr>
          <a:xfrm>
            <a:off x="1" y="0"/>
            <a:ext cx="9669642" cy="6857990"/>
          </a:xfrm>
          <a:prstGeom prst="rect">
            <a:avLst/>
          </a:prstGeom>
        </p:spPr>
      </p:pic>
      <p:sp>
        <p:nvSpPr>
          <p:cNvPr id="15" name="Rectangle 14">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96BAE1C-73F8-2409-77F5-E3AA2342EE57}"/>
              </a:ext>
            </a:extLst>
          </p:cNvPr>
          <p:cNvSpPr>
            <a:spLocks noGrp="1"/>
          </p:cNvSpPr>
          <p:nvPr>
            <p:ph type="title"/>
          </p:nvPr>
        </p:nvSpPr>
        <p:spPr>
          <a:xfrm>
            <a:off x="7531610" y="365125"/>
            <a:ext cx="3822189" cy="1899912"/>
          </a:xfrm>
        </p:spPr>
        <p:txBody>
          <a:bodyPr>
            <a:normAutofit/>
          </a:bodyPr>
          <a:lstStyle/>
          <a:p>
            <a:r>
              <a:rPr lang="en-US" sz="4000" dirty="0"/>
              <a:t>Encoding Cultural Symbols </a:t>
            </a:r>
          </a:p>
        </p:txBody>
      </p:sp>
      <p:sp>
        <p:nvSpPr>
          <p:cNvPr id="3" name="Content Placeholder 2">
            <a:extLst>
              <a:ext uri="{FF2B5EF4-FFF2-40B4-BE49-F238E27FC236}">
                <a16:creationId xmlns:a16="http://schemas.microsoft.com/office/drawing/2014/main" id="{B8B614ED-10FC-421A-AF80-AD8347FC4B00}"/>
              </a:ext>
            </a:extLst>
          </p:cNvPr>
          <p:cNvSpPr>
            <a:spLocks noGrp="1"/>
          </p:cNvSpPr>
          <p:nvPr>
            <p:ph idx="1"/>
          </p:nvPr>
        </p:nvSpPr>
        <p:spPr>
          <a:xfrm>
            <a:off x="7531610" y="1871330"/>
            <a:ext cx="3822189" cy="4305633"/>
          </a:xfrm>
        </p:spPr>
        <p:txBody>
          <a:bodyPr>
            <a:noAutofit/>
          </a:bodyPr>
          <a:lstStyle/>
          <a:p>
            <a:r>
              <a:rPr lang="en-US" sz="1200" dirty="0"/>
              <a:t>The scene encodes cultural symbols through the concept of separate bathrooms. The idea of separate facilities for white families and African-American maids is a clear symbol of segregation, echoing historical practices that enforced racial divisions.</a:t>
            </a:r>
          </a:p>
          <a:p>
            <a:r>
              <a:rPr lang="en-US" sz="1200" dirty="0"/>
              <a:t>This scene encodes the prevailing values of racial superiority and reinforces power dynamics. </a:t>
            </a:r>
            <a:r>
              <a:rPr lang="en-US" sz="1200" dirty="0" err="1"/>
              <a:t>Hilly's</a:t>
            </a:r>
            <a:r>
              <a:rPr lang="en-US" sz="1200" dirty="0"/>
              <a:t> insistence on separate bathrooms reflects the dehumanizing and discriminatory values held by some white characters. It underscores the power that white families held over the lives and basic rights of the African-American maids.</a:t>
            </a:r>
          </a:p>
          <a:p>
            <a:r>
              <a:rPr lang="en-US" sz="1200" dirty="0"/>
              <a:t>The language used in this scene, particularly </a:t>
            </a:r>
            <a:r>
              <a:rPr lang="en-US" sz="1200" dirty="0" err="1"/>
              <a:t>Hilly's</a:t>
            </a:r>
            <a:r>
              <a:rPr lang="en-US" sz="1200" dirty="0"/>
              <a:t> justifications for separate bathrooms, encodes the racist ideologies of the time. Hilly uses language to perpetuate stereotypes and maintain the social order, illustrating how language can be a tool for reinforcing power imbalances.</a:t>
            </a:r>
          </a:p>
          <a:p>
            <a:r>
              <a:rPr lang="en-US" sz="1200" dirty="0"/>
              <a:t>The inclusion of the "Bathroom" scene in the narrative is a deliberate choice by the filmmakers to highlight the systemic racism embedded in everyday life. By focusing on a seemingly mundane aspect like bathroom facilities, the scene becomes a powerful symbol of the institutionalized discrimination faced by the maids.</a:t>
            </a:r>
          </a:p>
          <a:p>
            <a:pPr marL="0" indent="0">
              <a:buNone/>
            </a:pPr>
            <a:br>
              <a:rPr lang="en-US" sz="1200" dirty="0"/>
            </a:br>
            <a:br>
              <a:rPr lang="en-US" sz="1200" dirty="0"/>
            </a:br>
            <a:br>
              <a:rPr lang="en-US" sz="1200" dirty="0"/>
            </a:br>
            <a:endParaRPr lang="en-US" sz="1200" dirty="0"/>
          </a:p>
        </p:txBody>
      </p:sp>
      <p:sp>
        <p:nvSpPr>
          <p:cNvPr id="8" name="TextBox 7">
            <a:extLst>
              <a:ext uri="{FF2B5EF4-FFF2-40B4-BE49-F238E27FC236}">
                <a16:creationId xmlns:a16="http://schemas.microsoft.com/office/drawing/2014/main" id="{BD4819F9-45B4-705A-97C7-366BF9BD49BE}"/>
              </a:ext>
            </a:extLst>
          </p:cNvPr>
          <p:cNvSpPr txBox="1"/>
          <p:nvPr/>
        </p:nvSpPr>
        <p:spPr>
          <a:xfrm>
            <a:off x="7210316" y="6657945"/>
            <a:ext cx="2459327"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misgalgasyoy.blogspot.com/2012/10/cinco-peliculas-que-he-visto-estos-dias.html?m=0">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en-US" sz="700">
              <a:solidFill>
                <a:srgbClr val="FFFFFF"/>
              </a:solidFill>
            </a:endParaRPr>
          </a:p>
        </p:txBody>
      </p:sp>
    </p:spTree>
    <p:extLst>
      <p:ext uri="{BB962C8B-B14F-4D97-AF65-F5344CB8AC3E}">
        <p14:creationId xmlns:p14="http://schemas.microsoft.com/office/powerpoint/2010/main" val="30825805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multi coloured wooden stick figures">
            <a:extLst>
              <a:ext uri="{FF2B5EF4-FFF2-40B4-BE49-F238E27FC236}">
                <a16:creationId xmlns:a16="http://schemas.microsoft.com/office/drawing/2014/main" id="{D96AD231-F516-2D1F-A325-43DEE195BFC3}"/>
              </a:ext>
            </a:extLst>
          </p:cNvPr>
          <p:cNvPicPr>
            <a:picLocks noChangeAspect="1"/>
          </p:cNvPicPr>
          <p:nvPr/>
        </p:nvPicPr>
        <p:blipFill rotWithShape="1">
          <a:blip r:embed="rId2"/>
          <a:srcRect r="2358"/>
          <a:stretch/>
        </p:blipFill>
        <p:spPr>
          <a:xfrm>
            <a:off x="1" y="10"/>
            <a:ext cx="9669642"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2EA9605-E06A-F582-E0C3-9EAFA334F982}"/>
              </a:ext>
            </a:extLst>
          </p:cNvPr>
          <p:cNvSpPr>
            <a:spLocks noGrp="1"/>
          </p:cNvSpPr>
          <p:nvPr>
            <p:ph type="title"/>
          </p:nvPr>
        </p:nvSpPr>
        <p:spPr>
          <a:xfrm>
            <a:off x="7531610" y="365125"/>
            <a:ext cx="3822189" cy="1899912"/>
          </a:xfrm>
        </p:spPr>
        <p:txBody>
          <a:bodyPr>
            <a:normAutofit/>
          </a:bodyPr>
          <a:lstStyle/>
          <a:p>
            <a:r>
              <a:rPr lang="en-US" sz="4000"/>
              <a:t>Decoding </a:t>
            </a:r>
          </a:p>
        </p:txBody>
      </p:sp>
      <p:sp>
        <p:nvSpPr>
          <p:cNvPr id="3" name="Content Placeholder 2">
            <a:extLst>
              <a:ext uri="{FF2B5EF4-FFF2-40B4-BE49-F238E27FC236}">
                <a16:creationId xmlns:a16="http://schemas.microsoft.com/office/drawing/2014/main" id="{7AB5F321-0BCC-2CCE-029D-5AF068D61913}"/>
              </a:ext>
            </a:extLst>
          </p:cNvPr>
          <p:cNvSpPr>
            <a:spLocks noGrp="1"/>
          </p:cNvSpPr>
          <p:nvPr>
            <p:ph idx="1"/>
          </p:nvPr>
        </p:nvSpPr>
        <p:spPr>
          <a:xfrm>
            <a:off x="7531610" y="2434201"/>
            <a:ext cx="3822189" cy="3742762"/>
          </a:xfrm>
        </p:spPr>
        <p:txBody>
          <a:bodyPr>
            <a:normAutofit/>
          </a:bodyPr>
          <a:lstStyle/>
          <a:p>
            <a:r>
              <a:rPr lang="en-US" sz="2000"/>
              <a:t>Decoding in Stuart Hall's model refers to the process by which audiences interpret and make sense of the encoded messages in a media text. For "The Help," viewers can have a range of interpretations based on their individual perspectives, experiences, and cultural backgrounds.</a:t>
            </a:r>
          </a:p>
          <a:p>
            <a:r>
              <a:rPr lang="en-US" sz="2000">
                <a:hlinkClick r:id="rId3"/>
              </a:rPr>
              <a:t>https://www.youtube.com/watch?v=UGumgT7ceHY</a:t>
            </a:r>
            <a:endParaRPr lang="en-US" sz="2000"/>
          </a:p>
          <a:p>
            <a:endParaRPr lang="en-US" sz="2000"/>
          </a:p>
          <a:p>
            <a:endParaRPr lang="en-US" sz="2000"/>
          </a:p>
        </p:txBody>
      </p:sp>
    </p:spTree>
    <p:extLst>
      <p:ext uri="{BB962C8B-B14F-4D97-AF65-F5344CB8AC3E}">
        <p14:creationId xmlns:p14="http://schemas.microsoft.com/office/powerpoint/2010/main" val="26659812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Lock with a love heart">
            <a:extLst>
              <a:ext uri="{FF2B5EF4-FFF2-40B4-BE49-F238E27FC236}">
                <a16:creationId xmlns:a16="http://schemas.microsoft.com/office/drawing/2014/main" id="{57C11917-6F87-4A53-C1BC-101D817B23CE}"/>
              </a:ext>
            </a:extLst>
          </p:cNvPr>
          <p:cNvPicPr>
            <a:picLocks noChangeAspect="1"/>
          </p:cNvPicPr>
          <p:nvPr/>
        </p:nvPicPr>
        <p:blipFill rotWithShape="1">
          <a:blip r:embed="rId2"/>
          <a:srcRect l="10619" r="10070"/>
          <a:stretch/>
        </p:blipFill>
        <p:spPr>
          <a:xfrm>
            <a:off x="1" y="10"/>
            <a:ext cx="9669642"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3FBA8E9-D09E-A4E7-4F85-D3E1BCF74F64}"/>
              </a:ext>
            </a:extLst>
          </p:cNvPr>
          <p:cNvSpPr>
            <a:spLocks noGrp="1"/>
          </p:cNvSpPr>
          <p:nvPr>
            <p:ph type="title"/>
          </p:nvPr>
        </p:nvSpPr>
        <p:spPr>
          <a:xfrm>
            <a:off x="7531610" y="365125"/>
            <a:ext cx="3822189" cy="1899912"/>
          </a:xfrm>
        </p:spPr>
        <p:txBody>
          <a:bodyPr>
            <a:normAutofit/>
          </a:bodyPr>
          <a:lstStyle/>
          <a:p>
            <a:r>
              <a:rPr lang="en-US" sz="4000"/>
              <a:t>Description of the Scene </a:t>
            </a:r>
          </a:p>
        </p:txBody>
      </p:sp>
      <p:sp>
        <p:nvSpPr>
          <p:cNvPr id="3" name="Content Placeholder 2">
            <a:extLst>
              <a:ext uri="{FF2B5EF4-FFF2-40B4-BE49-F238E27FC236}">
                <a16:creationId xmlns:a16="http://schemas.microsoft.com/office/drawing/2014/main" id="{2711AF7A-6EAC-5C18-1BA5-8C7ABC66303C}"/>
              </a:ext>
            </a:extLst>
          </p:cNvPr>
          <p:cNvSpPr>
            <a:spLocks noGrp="1"/>
          </p:cNvSpPr>
          <p:nvPr>
            <p:ph idx="1"/>
          </p:nvPr>
        </p:nvSpPr>
        <p:spPr>
          <a:xfrm>
            <a:off x="7531610" y="2434201"/>
            <a:ext cx="3822189" cy="3742762"/>
          </a:xfrm>
        </p:spPr>
        <p:txBody>
          <a:bodyPr>
            <a:normAutofit/>
          </a:bodyPr>
          <a:lstStyle/>
          <a:p>
            <a:r>
              <a:rPr lang="en-US" sz="2000" dirty="0"/>
              <a:t>In this particular scene, Aibileen is shown interacting with Mae Mobley in a nurturing and caring manner. Aibileen provides emotional support, encouragement, and guidance to the child. The scene takes place in the home of the white family, emphasizing the intimacy of the relationship between the maid and the child.</a:t>
            </a:r>
          </a:p>
        </p:txBody>
      </p:sp>
    </p:spTree>
    <p:extLst>
      <p:ext uri="{BB962C8B-B14F-4D97-AF65-F5344CB8AC3E}">
        <p14:creationId xmlns:p14="http://schemas.microsoft.com/office/powerpoint/2010/main" val="20174131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TotalTime>
  <Words>1658</Words>
  <Application>Microsoft Macintosh PowerPoint</Application>
  <PresentationFormat>Widescreen</PresentationFormat>
  <Paragraphs>66</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Times New Roman</vt:lpstr>
      <vt:lpstr>Office Theme</vt:lpstr>
      <vt:lpstr>Representation Project</vt:lpstr>
      <vt:lpstr>About “The help” </vt:lpstr>
      <vt:lpstr>Purpose</vt:lpstr>
      <vt:lpstr>Target Audience </vt:lpstr>
      <vt:lpstr>Encoding </vt:lpstr>
      <vt:lpstr>Description of the Scene. </vt:lpstr>
      <vt:lpstr>Encoding Cultural Symbols </vt:lpstr>
      <vt:lpstr>Decoding </vt:lpstr>
      <vt:lpstr>Description of the Scene </vt:lpstr>
      <vt:lpstr>Decoding Cultural Symbols</vt:lpstr>
      <vt:lpstr>More about decoding..</vt:lpstr>
      <vt:lpstr>Life Lessons in Relation to Representation </vt:lpstr>
      <vt:lpstr>Conclusion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Representation Project</dc:title>
  <dc:creator>Hamida Marufu</dc:creator>
  <cp:lastModifiedBy>Hamida Marufu</cp:lastModifiedBy>
  <cp:revision>1</cp:revision>
  <dcterms:created xsi:type="dcterms:W3CDTF">2023-12-07T10:00:08Z</dcterms:created>
  <dcterms:modified xsi:type="dcterms:W3CDTF">2023-12-07T13:11:28Z</dcterms:modified>
</cp:coreProperties>
</file>